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393" r:id="rId4"/>
    <p:sldId id="258" r:id="rId5"/>
    <p:sldId id="259" r:id="rId6"/>
    <p:sldId id="260" r:id="rId7"/>
    <p:sldId id="261" r:id="rId8"/>
    <p:sldId id="262" r:id="rId9"/>
    <p:sldId id="388" r:id="rId10"/>
    <p:sldId id="389" r:id="rId11"/>
    <p:sldId id="267" r:id="rId12"/>
    <p:sldId id="276" r:id="rId13"/>
    <p:sldId id="390" r:id="rId14"/>
    <p:sldId id="391" r:id="rId15"/>
    <p:sldId id="380" r:id="rId16"/>
    <p:sldId id="282" r:id="rId17"/>
    <p:sldId id="374" r:id="rId18"/>
    <p:sldId id="392" r:id="rId19"/>
    <p:sldId id="358" r:id="rId20"/>
    <p:sldId id="362" r:id="rId21"/>
    <p:sldId id="363" r:id="rId22"/>
    <p:sldId id="364" r:id="rId23"/>
    <p:sldId id="365" r:id="rId24"/>
    <p:sldId id="382" r:id="rId25"/>
    <p:sldId id="355" r:id="rId26"/>
    <p:sldId id="383" r:id="rId27"/>
    <p:sldId id="381" r:id="rId28"/>
    <p:sldId id="387" r:id="rId29"/>
    <p:sldId id="394" r:id="rId30"/>
    <p:sldId id="356" r:id="rId31"/>
    <p:sldId id="375" r:id="rId32"/>
    <p:sldId id="379"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59" autoAdjust="0"/>
    <p:restoredTop sz="94706" autoAdjust="0"/>
  </p:normalViewPr>
  <p:slideViewPr>
    <p:cSldViewPr snapToGrid="0">
      <p:cViewPr varScale="1">
        <p:scale>
          <a:sx n="111" d="100"/>
          <a:sy n="111" d="100"/>
        </p:scale>
        <p:origin x="1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6D98-E0D9-4FD6-BA18-0D2228AE5E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3231101E-1EC5-48E0-A797-470171ACF6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F733328-850C-453C-ABD0-3B95A6974435}"/>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5" name="Footer Placeholder 4">
            <a:extLst>
              <a:ext uri="{FF2B5EF4-FFF2-40B4-BE49-F238E27FC236}">
                <a16:creationId xmlns:a16="http://schemas.microsoft.com/office/drawing/2014/main" id="{D0C98227-B935-4064-8570-968153400B5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B1BE5C9-9CC4-41A8-A75E-974399C0FF97}"/>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299390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1DF2-52BA-491A-B204-1159E86E8D0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17E40ED8-C7ED-41CE-AD4B-9A2EA407D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0AEEC7A-8429-4CD5-9DA0-77ED18B82353}"/>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5" name="Footer Placeholder 4">
            <a:extLst>
              <a:ext uri="{FF2B5EF4-FFF2-40B4-BE49-F238E27FC236}">
                <a16:creationId xmlns:a16="http://schemas.microsoft.com/office/drawing/2014/main" id="{218F3220-88CD-420E-983E-69631FCF3E4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DB73B98-AA55-4A54-9BAC-02A6C54C932D}"/>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4294091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A8CF08-F36C-44E1-A6D3-85568C0760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A61A67-FC15-4A14-8AEE-1C6319C7A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642C8B3-E596-43BA-BCFD-D8AF2BCFF9FE}"/>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5" name="Footer Placeholder 4">
            <a:extLst>
              <a:ext uri="{FF2B5EF4-FFF2-40B4-BE49-F238E27FC236}">
                <a16:creationId xmlns:a16="http://schemas.microsoft.com/office/drawing/2014/main" id="{ABDD3142-A1B8-4E32-B0F4-1D6BDE5FB03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77A94F6-7451-4133-9916-694EB89944C2}"/>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4044564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700A988-BA70-4CD7-9A33-937FF234665D}" type="datetimeFigureOut">
              <a:rPr lang="en-IN" smtClean="0"/>
              <a:t>02-02-2024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3542829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700A988-BA70-4CD7-9A33-937FF234665D}" type="datetimeFigureOut">
              <a:rPr lang="en-IN" smtClean="0"/>
              <a:t>02-02-2024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2006375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00A988-BA70-4CD7-9A33-937FF234665D}" type="datetimeFigureOut">
              <a:rPr lang="en-IN" smtClean="0"/>
              <a:t>02-02-2024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3910079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700A988-BA70-4CD7-9A33-937FF234665D}" type="datetimeFigureOut">
              <a:rPr lang="en-IN" smtClean="0"/>
              <a:t>02-02-2024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1061679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700A988-BA70-4CD7-9A33-937FF234665D}" type="datetimeFigureOut">
              <a:rPr lang="en-IN" smtClean="0"/>
              <a:t>02-02-2024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718815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700A988-BA70-4CD7-9A33-937FF234665D}" type="datetimeFigureOut">
              <a:rPr lang="en-IN" smtClean="0"/>
              <a:t>02-02-2024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4016231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00A988-BA70-4CD7-9A33-937FF234665D}" type="datetimeFigureOut">
              <a:rPr lang="en-IN" smtClean="0"/>
              <a:t>02-02-2024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1200966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00A988-BA70-4CD7-9A33-937FF234665D}" type="datetimeFigureOut">
              <a:rPr lang="en-IN" smtClean="0"/>
              <a:t>02-02-2024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415988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D605E-97B9-4236-AFB9-CCEE68656F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F4DCAC9-8835-4760-9AC5-DF42FB631F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FFFED17-FEF1-4E81-AD7C-A09A852387B1}"/>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5" name="Footer Placeholder 4">
            <a:extLst>
              <a:ext uri="{FF2B5EF4-FFF2-40B4-BE49-F238E27FC236}">
                <a16:creationId xmlns:a16="http://schemas.microsoft.com/office/drawing/2014/main" id="{8FCBA224-C6D7-4AD8-9DCC-0ADBAF2F004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484DF0F-D4D3-458E-B74B-60452DEF2C27}"/>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785410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00A988-BA70-4CD7-9A33-937FF234665D}" type="datetimeFigureOut">
              <a:rPr lang="en-IN" smtClean="0"/>
              <a:t>02-02-2024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766406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700A988-BA70-4CD7-9A33-937FF234665D}" type="datetimeFigureOut">
              <a:rPr lang="en-IN" smtClean="0"/>
              <a:t>02-02-2024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2699908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700A988-BA70-4CD7-9A33-937FF234665D}" type="datetimeFigureOut">
              <a:rPr lang="en-IN" smtClean="0"/>
              <a:t>02-02-2024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6CDAB6-DF05-49C3-83FC-91EEBBBA2C4A}" type="slidenum">
              <a:rPr lang="en-IN" smtClean="0"/>
              <a:t>‹#›</a:t>
            </a:fld>
            <a:endParaRPr lang="en-IN"/>
          </a:p>
        </p:txBody>
      </p:sp>
    </p:spTree>
    <p:extLst>
      <p:ext uri="{BB962C8B-B14F-4D97-AF65-F5344CB8AC3E}">
        <p14:creationId xmlns:p14="http://schemas.microsoft.com/office/powerpoint/2010/main" val="3271047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0929-E9AE-403B-A33A-79319735CF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E77F4EB0-4BE1-409B-9E02-D7A84E6DFB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32F0E0-CFDB-4245-8DEC-5A595A936053}"/>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5" name="Footer Placeholder 4">
            <a:extLst>
              <a:ext uri="{FF2B5EF4-FFF2-40B4-BE49-F238E27FC236}">
                <a16:creationId xmlns:a16="http://schemas.microsoft.com/office/drawing/2014/main" id="{73EAADB0-C8FA-43A6-BF00-2357FDE7B6F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80E10C9-BC69-4DC3-A485-7AD5658C472C}"/>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118984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56F8-F008-4815-BA63-4EEE58C2C84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DAC2FBCF-59C2-4B19-A9D2-0BDA9A5F2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5D1F40C-58BD-4E67-998E-4331C4F79C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BAFDA7CC-E27E-4FED-A1D6-93729A9F9E4E}"/>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6" name="Footer Placeholder 5">
            <a:extLst>
              <a:ext uri="{FF2B5EF4-FFF2-40B4-BE49-F238E27FC236}">
                <a16:creationId xmlns:a16="http://schemas.microsoft.com/office/drawing/2014/main" id="{E25BC31F-E5C6-41BF-8A19-606CCFECF5E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3B0A6DBC-52E0-424D-83C8-424C52031F21}"/>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2193962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6E12-335A-4097-AFCC-A79A82F6717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338720C-A5D1-4359-8F3D-007B7B9064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D314E5-B442-4A22-B4A7-458C6AFC9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A0EC6957-F12F-4A5D-9084-26893EB437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748B4A-3F52-4683-909D-16714C6245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636371DB-1620-46D8-BA9E-F65265F5FE51}"/>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8" name="Footer Placeholder 7">
            <a:extLst>
              <a:ext uri="{FF2B5EF4-FFF2-40B4-BE49-F238E27FC236}">
                <a16:creationId xmlns:a16="http://schemas.microsoft.com/office/drawing/2014/main" id="{19B65B85-7309-4B3C-8572-9E032DD19D16}"/>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02E486FA-8707-4290-8B02-C3ECE2B515EC}"/>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4019281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37E5-DA49-4FAC-A95E-679DDBECFBC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9C93CEB2-20AF-4CDE-BD84-171DDD3E5F52}"/>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4" name="Footer Placeholder 3">
            <a:extLst>
              <a:ext uri="{FF2B5EF4-FFF2-40B4-BE49-F238E27FC236}">
                <a16:creationId xmlns:a16="http://schemas.microsoft.com/office/drawing/2014/main" id="{7C83F41A-74FC-4312-8190-A40B157F534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2341CD3-8CC6-44CB-88A7-856FA2F0028A}"/>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340986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3AC17F-2543-4EF5-8C09-750CC298ED7D}"/>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3" name="Footer Placeholder 2">
            <a:extLst>
              <a:ext uri="{FF2B5EF4-FFF2-40B4-BE49-F238E27FC236}">
                <a16:creationId xmlns:a16="http://schemas.microsoft.com/office/drawing/2014/main" id="{77627BBB-B3C5-41E4-B87C-57855B766BB1}"/>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319580D1-B0B2-43CB-B9A2-3719B1ED8467}"/>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90754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50FC-DFC0-4844-A389-080B573B2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E68905E-DE02-467C-809D-266854B498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151B6CD-9FB7-42A6-9BFF-F0119742C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4E99C-702C-4CAC-92E9-604D2FC9DDB0}"/>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6" name="Footer Placeholder 5">
            <a:extLst>
              <a:ext uri="{FF2B5EF4-FFF2-40B4-BE49-F238E27FC236}">
                <a16:creationId xmlns:a16="http://schemas.microsoft.com/office/drawing/2014/main" id="{DEC98084-5273-4E44-8D76-1BE2F889B83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E993037-A492-45D7-A45A-E0919A75B204}"/>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641540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7A1C-E193-4B23-8999-6C26DB0777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56D58241-D59D-4988-B1ED-8CD547F1F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ADA2EDF3-272F-4EE1-90FE-46ED2C0DB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755F0F-3487-47BF-BF36-6D40B88EC35F}"/>
              </a:ext>
            </a:extLst>
          </p:cNvPr>
          <p:cNvSpPr>
            <a:spLocks noGrp="1"/>
          </p:cNvSpPr>
          <p:nvPr>
            <p:ph type="dt" sz="half" idx="10"/>
          </p:nvPr>
        </p:nvSpPr>
        <p:spPr/>
        <p:txBody>
          <a:bodyPr/>
          <a:lstStyle/>
          <a:p>
            <a:fld id="{BD3FB346-073D-4C61-A1EF-8EC96508354F}" type="datetimeFigureOut">
              <a:rPr lang="en-PH" smtClean="0"/>
              <a:t>02/02/2024</a:t>
            </a:fld>
            <a:endParaRPr lang="en-PH"/>
          </a:p>
        </p:txBody>
      </p:sp>
      <p:sp>
        <p:nvSpPr>
          <p:cNvPr id="6" name="Footer Placeholder 5">
            <a:extLst>
              <a:ext uri="{FF2B5EF4-FFF2-40B4-BE49-F238E27FC236}">
                <a16:creationId xmlns:a16="http://schemas.microsoft.com/office/drawing/2014/main" id="{B7FED20D-092D-4F86-8D02-1E881A75C07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09E2231-6104-48D8-9FC5-772F01218562}"/>
              </a:ext>
            </a:extLst>
          </p:cNvPr>
          <p:cNvSpPr>
            <a:spLocks noGrp="1"/>
          </p:cNvSpPr>
          <p:nvPr>
            <p:ph type="sldNum" sz="quarter" idx="12"/>
          </p:nvPr>
        </p:nvSpPr>
        <p:spPr/>
        <p:txBody>
          <a:bodyPr/>
          <a:lstStyle/>
          <a:p>
            <a:fld id="{910C66A2-A2EA-4A2A-9FAE-EE20FDE61481}" type="slidenum">
              <a:rPr lang="en-PH" smtClean="0"/>
              <a:t>‹#›</a:t>
            </a:fld>
            <a:endParaRPr lang="en-PH"/>
          </a:p>
        </p:txBody>
      </p:sp>
    </p:spTree>
    <p:extLst>
      <p:ext uri="{BB962C8B-B14F-4D97-AF65-F5344CB8AC3E}">
        <p14:creationId xmlns:p14="http://schemas.microsoft.com/office/powerpoint/2010/main" val="3034163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F2B31D-0D32-4BD1-AF06-C93F445EC9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5BE78F7-C001-48FC-A5EA-D584D3457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23ABB8F-3014-4809-8CE3-DFB5B11A4F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FB346-073D-4C61-A1EF-8EC96508354F}" type="datetimeFigureOut">
              <a:rPr lang="en-PH" smtClean="0"/>
              <a:t>02/02/2024</a:t>
            </a:fld>
            <a:endParaRPr lang="en-PH"/>
          </a:p>
        </p:txBody>
      </p:sp>
      <p:sp>
        <p:nvSpPr>
          <p:cNvPr id="5" name="Footer Placeholder 4">
            <a:extLst>
              <a:ext uri="{FF2B5EF4-FFF2-40B4-BE49-F238E27FC236}">
                <a16:creationId xmlns:a16="http://schemas.microsoft.com/office/drawing/2014/main" id="{EBAC8793-4CC8-4932-A8D9-F902D9E097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B18EFB1D-31B3-4B15-A14E-172078DB4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C66A2-A2EA-4A2A-9FAE-EE20FDE61481}" type="slidenum">
              <a:rPr lang="en-PH" smtClean="0"/>
              <a:t>‹#›</a:t>
            </a:fld>
            <a:endParaRPr lang="en-PH"/>
          </a:p>
        </p:txBody>
      </p:sp>
    </p:spTree>
    <p:extLst>
      <p:ext uri="{BB962C8B-B14F-4D97-AF65-F5344CB8AC3E}">
        <p14:creationId xmlns:p14="http://schemas.microsoft.com/office/powerpoint/2010/main" val="1950385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00A988-BA70-4CD7-9A33-937FF234665D}" type="datetimeFigureOut">
              <a:rPr lang="en-IN" smtClean="0"/>
              <a:t>02-02-2024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CDAB6-DF05-49C3-83FC-91EEBBBA2C4A}" type="slidenum">
              <a:rPr lang="en-IN" smtClean="0"/>
              <a:t>‹#›</a:t>
            </a:fld>
            <a:endParaRPr lang="en-IN"/>
          </a:p>
        </p:txBody>
      </p:sp>
    </p:spTree>
    <p:extLst>
      <p:ext uri="{BB962C8B-B14F-4D97-AF65-F5344CB8AC3E}">
        <p14:creationId xmlns:p14="http://schemas.microsoft.com/office/powerpoint/2010/main" val="3073019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dx.doi.org/10.3934/jimo.2020012" TargetMode="External"/><Relationship Id="rId2" Type="http://schemas.openxmlformats.org/officeDocument/2006/relationships/hyperlink" Target="https://www.sciencedirect.com/science/article/pii/S0957417416000610"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sciencedirect.com/science/article/pii/S0957417416000610" TargetMode="External"/><Relationship Id="rId1" Type="http://schemas.openxmlformats.org/officeDocument/2006/relationships/slideLayout" Target="../slideLayouts/slideLayout18.xml"/><Relationship Id="rId5" Type="http://schemas.openxmlformats.org/officeDocument/2006/relationships/image" Target="../media/image19.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hyperlink" Target="https://www.sciencedirect.com/science/article/pii/S0957417416000610" TargetMode="External"/><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hyperlink" Target="http://dx.doi.org/10.3934/jimo.202001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http://aglasem.com/updates/wp-content/uploads/2011/07/iit_kharagpur_logo.png"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 Id="rId5" Type="http://schemas.openxmlformats.org/officeDocument/2006/relationships/image" Target="../media/image28.png"/><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2.avi"/><Relationship Id="rId7" Type="http://schemas.openxmlformats.org/officeDocument/2006/relationships/slideLayout" Target="../slideLayouts/slideLayout18.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video" Target="../media/media3.avi"/><Relationship Id="rId5" Type="http://schemas.microsoft.com/office/2007/relationships/media" Target="../media/media3.avi"/><Relationship Id="rId10" Type="http://schemas.openxmlformats.org/officeDocument/2006/relationships/image" Target="../media/image39.png"/><Relationship Id="rId4" Type="http://schemas.openxmlformats.org/officeDocument/2006/relationships/video" Target="../media/media2.avi"/><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g"/><Relationship Id="rId1" Type="http://schemas.openxmlformats.org/officeDocument/2006/relationships/slideLayout" Target="../slideLayouts/slideLayout7.xml"/><Relationship Id="rId4" Type="http://schemas.openxmlformats.org/officeDocument/2006/relationships/image" Target="http://aglasem.com/updates/wp-content/uploads/2011/07/iit_kharagpur_logo.p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undrr.org/gar/gar2022-our-world-risk-gar" TargetMode="External"/><Relationship Id="rId2" Type="http://schemas.openxmlformats.org/officeDocument/2006/relationships/hyperlink" Target="https://documents1.worldbank.org/curated/en/817401468190174277/pdf/102550-WP-P092217-P148868-OUO-9-Box394833B.pdf" TargetMode="External"/><Relationship Id="rId1" Type="http://schemas.openxmlformats.org/officeDocument/2006/relationships/slideLayout" Target="../slideLayouts/slideLayout6.xml"/><Relationship Id="rId4" Type="http://schemas.openxmlformats.org/officeDocument/2006/relationships/hyperlink" Target="https://www.livemint.com/politics/news/india-lost-87-bn-last-year-due-to-natural-calamities-wmo-11635269868365.html" TargetMode="Externa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ndem.nrsc.gov.in/" TargetMode="External"/><Relationship Id="rId7" Type="http://schemas.openxmlformats.org/officeDocument/2006/relationships/image" Target="../media/image5.png"/><Relationship Id="rId2" Type="http://schemas.openxmlformats.org/officeDocument/2006/relationships/hyperlink" Target="https://bhuvan-app1.nrsc.gov.in/bhuvandisaster/"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352" y="1681470"/>
            <a:ext cx="11609293" cy="1046440"/>
          </a:xfrm>
          <a:prstGeom prst="rect">
            <a:avLst/>
          </a:prstGeom>
        </p:spPr>
        <p:txBody>
          <a:bodyPr wrap="square">
            <a:spAutoFit/>
          </a:bodyPr>
          <a:lstStyle/>
          <a:p>
            <a:pPr algn="ctr">
              <a:spcBef>
                <a:spcPts val="200"/>
              </a:spcBef>
              <a:spcAft>
                <a:spcPts val="0"/>
              </a:spcAft>
            </a:pPr>
            <a:r>
              <a:rPr lang="en-US" sz="3100" dirty="0">
                <a:solidFill>
                  <a:srgbClr val="000000"/>
                </a:solidFill>
                <a:effectLst/>
                <a:latin typeface="Times New Roman" panose="02020603050405020304" pitchFamily="18" charset="0"/>
                <a:ea typeface="Calibri" panose="020F0502020204030204" pitchFamily="34" charset="0"/>
              </a:rPr>
              <a:t>Single Depot Heterogeneous Capacitated Vehicle Routing Problem with Simultaneous Delivery and Pickup for Disaster Management Systems</a:t>
            </a:r>
            <a:endParaRPr lang="en-IN" sz="3100" dirty="0">
              <a:solidFill>
                <a:srgbClr val="000000"/>
              </a:solidFill>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6BDED4A0-8C3C-710B-902B-0D19F6FDF2E7}"/>
              </a:ext>
            </a:extLst>
          </p:cNvPr>
          <p:cNvSpPr txBox="1"/>
          <p:nvPr/>
        </p:nvSpPr>
        <p:spPr>
          <a:xfrm>
            <a:off x="4319261" y="1199248"/>
            <a:ext cx="3553473"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Paper ID:		IEEM23-F-0522</a:t>
            </a:r>
          </a:p>
        </p:txBody>
      </p:sp>
      <p:sp>
        <p:nvSpPr>
          <p:cNvPr id="6" name="TextBox 5">
            <a:extLst>
              <a:ext uri="{FF2B5EF4-FFF2-40B4-BE49-F238E27FC236}">
                <a16:creationId xmlns:a16="http://schemas.microsoft.com/office/drawing/2014/main" id="{521E9CF3-E0F7-F834-AD79-545EF8F05C1C}"/>
              </a:ext>
            </a:extLst>
          </p:cNvPr>
          <p:cNvSpPr txBox="1"/>
          <p:nvPr/>
        </p:nvSpPr>
        <p:spPr>
          <a:xfrm>
            <a:off x="983872" y="3073429"/>
            <a:ext cx="10224249" cy="2585323"/>
          </a:xfrm>
          <a:prstGeom prst="rect">
            <a:avLst/>
          </a:prstGeom>
          <a:noFill/>
        </p:spPr>
        <p:txBody>
          <a:bodyPr wrap="square">
            <a:spAutoFit/>
          </a:bodyPr>
          <a:lstStyle/>
          <a:p>
            <a:pPr algn="ctr"/>
            <a:r>
              <a:rPr lang="en-IN" dirty="0">
                <a:latin typeface="Times New Roman" panose="02020603050405020304" pitchFamily="18" charset="0"/>
                <a:cs typeface="Times New Roman" panose="02020603050405020304" pitchFamily="18" charset="0"/>
              </a:rPr>
              <a:t>Santanu Banerjee</a:t>
            </a:r>
            <a:r>
              <a:rPr lang="en-IN" baseline="300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Soumen</a:t>
            </a:r>
            <a:r>
              <a:rPr lang="en-IN" dirty="0">
                <a:latin typeface="Times New Roman" panose="02020603050405020304" pitchFamily="18" charset="0"/>
                <a:cs typeface="Times New Roman" panose="02020603050405020304" pitchFamily="18" charset="0"/>
              </a:rPr>
              <a:t> Atta</a:t>
            </a:r>
            <a:r>
              <a:rPr lang="en-IN" baseline="30000" dirty="0">
                <a:latin typeface="Times New Roman" panose="02020603050405020304" pitchFamily="18" charset="0"/>
                <a:cs typeface="Times New Roman" panose="02020603050405020304" pitchFamily="18" charset="0"/>
              </a:rPr>
              <a:t>2</a:t>
            </a:r>
            <a:r>
              <a:rPr lang="en-IN" dirty="0">
                <a:latin typeface="Times New Roman" panose="02020603050405020304" pitchFamily="18" charset="0"/>
                <a:cs typeface="Times New Roman" panose="02020603050405020304" pitchFamily="18" charset="0"/>
              </a:rPr>
              <a:t> , Goutam Sen</a:t>
            </a:r>
            <a:r>
              <a:rPr lang="en-IN" baseline="300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1 Department of Industrial and Systems Engineering, Indian Institute of Technology (IIT) Kharagpur, Kharagpur 721302, West Bengal, India</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2 </a:t>
            </a:r>
            <a:r>
              <a:rPr lang="en-IN" dirty="0" err="1">
                <a:latin typeface="Times New Roman" panose="02020603050405020304" pitchFamily="18" charset="0"/>
                <a:cs typeface="Times New Roman" panose="02020603050405020304" pitchFamily="18" charset="0"/>
              </a:rPr>
              <a:t>Center</a:t>
            </a:r>
            <a:r>
              <a:rPr lang="en-IN" dirty="0">
                <a:latin typeface="Times New Roman" panose="02020603050405020304" pitchFamily="18" charset="0"/>
                <a:cs typeface="Times New Roman" panose="02020603050405020304" pitchFamily="18" charset="0"/>
              </a:rPr>
              <a:t> for Information Technologies and Applied Mathematics, University of Nova </a:t>
            </a:r>
            <a:r>
              <a:rPr lang="en-IN" dirty="0" err="1">
                <a:latin typeface="Times New Roman" panose="02020603050405020304" pitchFamily="18" charset="0"/>
                <a:cs typeface="Times New Roman" panose="02020603050405020304" pitchFamily="18" charset="0"/>
              </a:rPr>
              <a:t>Gorica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Vipavska</a:t>
            </a:r>
            <a:r>
              <a:rPr lang="en-IN" dirty="0">
                <a:latin typeface="Times New Roman" panose="02020603050405020304" pitchFamily="18" charset="0"/>
                <a:cs typeface="Times New Roman" panose="02020603050405020304" pitchFamily="18" charset="0"/>
              </a:rPr>
              <a:t> 13, SI-5000 Nova </a:t>
            </a:r>
            <a:r>
              <a:rPr lang="en-IN" dirty="0" err="1">
                <a:latin typeface="Times New Roman" panose="02020603050405020304" pitchFamily="18" charset="0"/>
                <a:cs typeface="Times New Roman" panose="02020603050405020304" pitchFamily="18" charset="0"/>
              </a:rPr>
              <a:t>Gorica</a:t>
            </a:r>
            <a:r>
              <a:rPr lang="en-IN" dirty="0">
                <a:latin typeface="Times New Roman" panose="02020603050405020304" pitchFamily="18" charset="0"/>
                <a:cs typeface="Times New Roman" panose="02020603050405020304" pitchFamily="18" charset="0"/>
              </a:rPr>
              <a:t>, Slovenia</a:t>
            </a:r>
          </a:p>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(santanu@kgpian.iitkgp.ac.in, soumen.atta@ung.si, gsen@iem.iitkgp.ac.in)</a:t>
            </a:r>
          </a:p>
        </p:txBody>
      </p:sp>
      <p:sp>
        <p:nvSpPr>
          <p:cNvPr id="9" name="TextBox 8">
            <a:extLst>
              <a:ext uri="{FF2B5EF4-FFF2-40B4-BE49-F238E27FC236}">
                <a16:creationId xmlns:a16="http://schemas.microsoft.com/office/drawing/2014/main" id="{8989D5C9-AB11-0487-8882-EFF4990FCFC8}"/>
              </a:ext>
            </a:extLst>
          </p:cNvPr>
          <p:cNvSpPr txBox="1"/>
          <p:nvPr/>
        </p:nvSpPr>
        <p:spPr>
          <a:xfrm>
            <a:off x="3047265" y="6267141"/>
            <a:ext cx="6097464" cy="369332"/>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cs typeface="Times New Roman" panose="02020603050405020304" pitchFamily="18" charset="0"/>
              </a:rPr>
              <a:t>IEEM 2023 Conference Paper</a:t>
            </a:r>
            <a:endParaRPr lang="en-IN" dirty="0"/>
          </a:p>
        </p:txBody>
      </p:sp>
    </p:spTree>
    <p:extLst>
      <p:ext uri="{BB962C8B-B14F-4D97-AF65-F5344CB8AC3E}">
        <p14:creationId xmlns:p14="http://schemas.microsoft.com/office/powerpoint/2010/main" val="3481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83391"/>
            <a:ext cx="2127505" cy="587148"/>
          </a:xfrm>
          <a:prstGeom prst="rect">
            <a:avLst/>
          </a:prstGeom>
        </p:spPr>
        <p:txBody>
          <a:bodyPr wrap="none">
            <a:spAutoFit/>
          </a:bodyPr>
          <a:lstStyle/>
          <a:p>
            <a:pPr lvl="0"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Notations used</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88269986"/>
              </p:ext>
            </p:extLst>
          </p:nvPr>
        </p:nvGraphicFramePr>
        <p:xfrm>
          <a:off x="1596189" y="1539942"/>
          <a:ext cx="10595811" cy="3364992"/>
        </p:xfrm>
        <a:graphic>
          <a:graphicData uri="http://schemas.openxmlformats.org/drawingml/2006/table">
            <a:tbl>
              <a:tblPr firstRow="1" firstCol="1" bandRow="1"/>
              <a:tblGrid>
                <a:gridCol w="617622">
                  <a:extLst>
                    <a:ext uri="{9D8B030D-6E8A-4147-A177-3AD203B41FA5}">
                      <a16:colId xmlns:a16="http://schemas.microsoft.com/office/drawing/2014/main" val="677690756"/>
                    </a:ext>
                  </a:extLst>
                </a:gridCol>
                <a:gridCol w="9978189">
                  <a:extLst>
                    <a:ext uri="{9D8B030D-6E8A-4147-A177-3AD203B41FA5}">
                      <a16:colId xmlns:a16="http://schemas.microsoft.com/office/drawing/2014/main" val="3145386294"/>
                    </a:ext>
                  </a:extLst>
                </a:gridCol>
              </a:tblGrid>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Set of all Nodes/Relief Points, where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 = n</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7487868"/>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Set of all Relief Points and the Depot, where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n+1</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(Depot being the 0</a:t>
                      </a:r>
                      <a:r>
                        <a:rPr lang="en-IN" sz="16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Node)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298990"/>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pickup quantity associated with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954403"/>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delivery quantity associated with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7726411"/>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Distance matrix consisting of network specific distances between two Nodes w.r.t. Vehicle Types. Each element may be referenced by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ijk</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which is the shortest distance required to travel from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 vehicles of type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vehicle type specific network layers are generated for each vehicle type according to road compatibility.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2780816"/>
                  </a:ext>
                </a:extLst>
              </a:tr>
              <a:tr h="200025">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Set of all Vehicle Types, generally the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subscript is used to refer to this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858192"/>
                  </a:ext>
                </a:extLst>
              </a:tr>
              <a:tr h="200025">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capacity of a vehicle of type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232515"/>
                  </a:ext>
                </a:extLst>
              </a:tr>
              <a:tr h="200025">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number of vehicles available of its respective vehicle type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7942373"/>
                  </a:ext>
                </a:extLst>
              </a:tr>
              <a:tr h="200025">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fixed cost related to dispatching a vehicle of type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2262804"/>
                  </a:ext>
                </a:extLst>
              </a:tr>
              <a:tr h="200025">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Denotes the variable cost per unit length of route related to dispatching a vehicle of type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876232"/>
                  </a:ext>
                </a:extLst>
              </a:tr>
            </a:tbl>
          </a:graphicData>
        </a:graphic>
      </p:graphicFrame>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970228137"/>
                  </p:ext>
                </p:extLst>
              </p:nvPr>
            </p:nvGraphicFramePr>
            <p:xfrm>
              <a:off x="1892968" y="4865941"/>
              <a:ext cx="10299032" cy="2027619"/>
            </p:xfrm>
            <a:graphic>
              <a:graphicData uri="http://schemas.openxmlformats.org/drawingml/2006/table">
                <a:tbl>
                  <a:tblPr firstRow="1" firstCol="1" bandRow="1"/>
                  <a:tblGrid>
                    <a:gridCol w="513348">
                      <a:extLst>
                        <a:ext uri="{9D8B030D-6E8A-4147-A177-3AD203B41FA5}">
                          <a16:colId xmlns:a16="http://schemas.microsoft.com/office/drawing/2014/main" val="2034803000"/>
                        </a:ext>
                      </a:extLst>
                    </a:gridCol>
                    <a:gridCol w="9785684">
                      <a:extLst>
                        <a:ext uri="{9D8B030D-6E8A-4147-A177-3AD203B41FA5}">
                          <a16:colId xmlns:a16="http://schemas.microsoft.com/office/drawing/2014/main" val="522955906"/>
                        </a:ext>
                      </a:extLst>
                    </a:gridCol>
                  </a:tblGrid>
                  <a:tr h="209550">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ijk</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Binary decision variable which refers to whether a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16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type of vehicle is journeying from node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on layer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14:m>
                            <m:oMath xmlns:m="http://schemas.openxmlformats.org/officeDocument/2006/math">
                              <m:d>
                                <m:dPr>
                                  <m:begChr m:val="{"/>
                                  <m:endChr m:val=""/>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value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means</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no</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Vehicle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of</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type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k</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travels</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from</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i</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to</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j</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e>
                                    <m:e>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suggests</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a</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single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Vehicle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of</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type</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k</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travels</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from</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i</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to</m:t>
                                      </m:r>
                                      <m: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j</m:t>
                                      </m:r>
                                    </m:e>
                                  </m:eqArr>
                                </m:e>
                              </m:d>
                            </m:oMath>
                          </a14:m>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2141287"/>
                      </a:ext>
                    </a:extLst>
                  </a:tr>
                  <a:tr h="209550">
                    <a:tc>
                      <a:txBody>
                        <a:bodyPr/>
                        <a:lstStyle/>
                        <a:p>
                          <a:pPr>
                            <a:lnSpc>
                              <a:spcPct val="115000"/>
                            </a:lnSpc>
                            <a:spcAft>
                              <a:spcPts val="0"/>
                            </a:spcAft>
                          </a:pPr>
                          <a:r>
                            <a:rPr lang="en-IN" sz="16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a:t>
                          </a:r>
                          <a:r>
                            <a:rPr lang="en-IN" sz="1600" i="1" baseline="-25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a:t>
                          </a:r>
                          <a:endParaRPr lang="en-IN" sz="1600" i="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Continuous variable referring to the amount of pickup (humans) being carried by a vehicle from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038729"/>
                      </a:ext>
                    </a:extLst>
                  </a:tr>
                  <a:tr h="209550">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Continuous variable referring to the amount of delivery (Food, Water, Medicine, Sanitary Items, etc.) being carried from node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676948"/>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970228137"/>
                  </p:ext>
                </p:extLst>
              </p:nvPr>
            </p:nvGraphicFramePr>
            <p:xfrm>
              <a:off x="1892968" y="4865941"/>
              <a:ext cx="10299032" cy="1992059"/>
            </p:xfrm>
            <a:graphic>
              <a:graphicData uri="http://schemas.openxmlformats.org/drawingml/2006/table">
                <a:tbl>
                  <a:tblPr firstRow="1" firstCol="1" bandRow="1"/>
                  <a:tblGrid>
                    <a:gridCol w="513348">
                      <a:extLst>
                        <a:ext uri="{9D8B030D-6E8A-4147-A177-3AD203B41FA5}">
                          <a16:colId xmlns:a16="http://schemas.microsoft.com/office/drawing/2014/main" val="2034803000"/>
                        </a:ext>
                      </a:extLst>
                    </a:gridCol>
                    <a:gridCol w="9785684">
                      <a:extLst>
                        <a:ext uri="{9D8B030D-6E8A-4147-A177-3AD203B41FA5}">
                          <a16:colId xmlns:a16="http://schemas.microsoft.com/office/drawing/2014/main" val="522955906"/>
                        </a:ext>
                      </a:extLst>
                    </a:gridCol>
                  </a:tblGrid>
                  <a:tr h="1186371">
                    <a:tc>
                      <a:txBody>
                        <a:bodyPr/>
                        <a:lstStyle/>
                        <a:p>
                          <a:pPr>
                            <a:lnSpc>
                              <a:spcPct val="115000"/>
                            </a:lnSpc>
                            <a:spcAft>
                              <a:spcPts val="0"/>
                            </a:spcAft>
                          </a:pP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a:t>
                          </a:r>
                          <a:r>
                            <a:rPr lang="en-IN" sz="1600" i="1"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ijk</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5293" t="-3590" r="-187" b="-77949"/>
                          </a:stretch>
                        </a:blipFill>
                      </a:tcPr>
                    </a:tc>
                    <a:extLst>
                      <a:ext uri="{0D108BD9-81ED-4DB2-BD59-A6C34878D82A}">
                        <a16:rowId xmlns:a16="http://schemas.microsoft.com/office/drawing/2014/main" val="3912141287"/>
                      </a:ext>
                    </a:extLst>
                  </a:tr>
                  <a:tr h="262636">
                    <a:tc>
                      <a:txBody>
                        <a:bodyPr/>
                        <a:lstStyle/>
                        <a:p>
                          <a:pPr>
                            <a:lnSpc>
                              <a:spcPct val="115000"/>
                            </a:lnSpc>
                            <a:spcAft>
                              <a:spcPts val="0"/>
                            </a:spcAft>
                          </a:pPr>
                          <a:r>
                            <a:rPr lang="en-IN" sz="16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a:t>
                          </a:r>
                          <a:r>
                            <a:rPr lang="en-IN" sz="1600" i="1" baseline="-25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a:t>
                          </a:r>
                          <a:endParaRPr lang="en-IN" sz="1600" i="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Continuous variable referring to the amount of pickup (humans) being carried by a vehicle from node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038729"/>
                      </a:ext>
                    </a:extLst>
                  </a:tr>
                  <a:tr h="543052">
                    <a:tc>
                      <a:txBody>
                        <a:bodyPr/>
                        <a:lstStyle/>
                        <a:p>
                          <a:pPr>
                            <a:lnSpc>
                              <a:spcPct val="115000"/>
                            </a:lnSpc>
                            <a:spcAft>
                              <a:spcPts val="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a:t>
                          </a:r>
                          <a:r>
                            <a:rPr lang="en-IN" sz="1600" i="1"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ij</a:t>
                          </a:r>
                          <a:endParaRPr lang="en-IN" sz="16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Continuous variable referring to the amount of delivery (Food, Water, Medicine, Sanitary Items, etc.) being carried from node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j</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676948"/>
                      </a:ext>
                    </a:extLst>
                  </a:tr>
                </a:tbl>
              </a:graphicData>
            </a:graphic>
          </p:graphicFrame>
        </mc:Fallback>
      </mc:AlternateContent>
      <p:sp>
        <p:nvSpPr>
          <p:cNvPr id="11" name="Rectangle 10"/>
          <p:cNvSpPr/>
          <p:nvPr/>
        </p:nvSpPr>
        <p:spPr>
          <a:xfrm>
            <a:off x="0" y="2365019"/>
            <a:ext cx="1470354" cy="966290"/>
          </a:xfrm>
          <a:prstGeom prst="rect">
            <a:avLst/>
          </a:prstGeom>
        </p:spPr>
        <p:txBody>
          <a:bodyPr wrap="square">
            <a:spAutoFit/>
          </a:bodyPr>
          <a:lstStyle/>
          <a:p>
            <a:pPr lvl="0">
              <a:lnSpc>
                <a:spcPct val="150000"/>
              </a:lnSpc>
              <a:spcAft>
                <a:spcPts val="10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Sets &amp;</a:t>
            </a:r>
            <a:br>
              <a:rPr lang="en-IN" sz="2000" b="1" dirty="0">
                <a:latin typeface="Times New Roman" panose="02020603050405020304" pitchFamily="18" charset="0"/>
                <a:ea typeface="Calibri" panose="020F0502020204030204" pitchFamily="34" charset="0"/>
                <a:cs typeface="Times New Roman" panose="02020603050405020304" pitchFamily="18" charset="0"/>
              </a:rPr>
            </a:br>
            <a:r>
              <a:rPr lang="en-IN" sz="2000" b="1" dirty="0">
                <a:latin typeface="Times New Roman" panose="02020603050405020304" pitchFamily="18" charset="0"/>
                <a:ea typeface="Calibri" panose="020F0502020204030204" pitchFamily="34" charset="0"/>
                <a:cs typeface="Times New Roman" panose="02020603050405020304" pitchFamily="18" charset="0"/>
              </a:rPr>
              <a:t>Parameters</a:t>
            </a:r>
            <a:endParaRPr lang="en-IN" sz="2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0" y="5378825"/>
            <a:ext cx="1470354" cy="966290"/>
          </a:xfrm>
          <a:prstGeom prst="rect">
            <a:avLst/>
          </a:prstGeom>
        </p:spPr>
        <p:txBody>
          <a:bodyPr wrap="square">
            <a:spAutoFit/>
          </a:bodyPr>
          <a:lstStyle/>
          <a:p>
            <a:pPr lvl="0">
              <a:lnSpc>
                <a:spcPct val="150000"/>
              </a:lnSpc>
              <a:spcAft>
                <a:spcPts val="10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Decision Variables</a:t>
            </a:r>
            <a:endParaRPr lang="en-IN" sz="20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65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4119" r="6127" b="86636"/>
          <a:stretch/>
        </p:blipFill>
        <p:spPr>
          <a:xfrm>
            <a:off x="207559" y="2264413"/>
            <a:ext cx="5929538" cy="997412"/>
          </a:xfrm>
          <a:prstGeom prst="rect">
            <a:avLst/>
          </a:prstGeom>
        </p:spPr>
      </p:pic>
      <p:sp>
        <p:nvSpPr>
          <p:cNvPr id="7" name="Rectangle 6"/>
          <p:cNvSpPr/>
          <p:nvPr/>
        </p:nvSpPr>
        <p:spPr>
          <a:xfrm>
            <a:off x="96358" y="1247251"/>
            <a:ext cx="2705228" cy="587148"/>
          </a:xfrm>
          <a:prstGeom prst="rect">
            <a:avLst/>
          </a:prstGeom>
        </p:spPr>
        <p:txBody>
          <a:bodyPr wrap="none">
            <a:spAutoFit/>
          </a:bodyPr>
          <a:lstStyle/>
          <a:p>
            <a:pPr lvl="0"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MILP Formulation</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rotWithShape="1">
          <a:blip r:embed="rId2"/>
          <a:srcRect t="13961" r="9137" b="53177"/>
          <a:stretch/>
        </p:blipFill>
        <p:spPr>
          <a:xfrm>
            <a:off x="268910" y="3429000"/>
            <a:ext cx="5592393" cy="3215782"/>
          </a:xfrm>
          <a:prstGeom prst="rect">
            <a:avLst/>
          </a:prstGeom>
        </p:spPr>
      </p:pic>
      <p:pic>
        <p:nvPicPr>
          <p:cNvPr id="9" name="Picture 8"/>
          <p:cNvPicPr>
            <a:picLocks noChangeAspect="1"/>
          </p:cNvPicPr>
          <p:nvPr/>
        </p:nvPicPr>
        <p:blipFill rotWithShape="1">
          <a:blip r:embed="rId2"/>
          <a:srcRect t="46584" r="8048" b="18164"/>
          <a:stretch/>
        </p:blipFill>
        <p:spPr>
          <a:xfrm>
            <a:off x="6412891" y="2127007"/>
            <a:ext cx="5682751" cy="3537779"/>
          </a:xfrm>
          <a:prstGeom prst="rect">
            <a:avLst/>
          </a:prstGeom>
        </p:spPr>
      </p:pic>
      <p:pic>
        <p:nvPicPr>
          <p:cNvPr id="10" name="Picture 9"/>
          <p:cNvPicPr>
            <a:picLocks noChangeAspect="1"/>
          </p:cNvPicPr>
          <p:nvPr/>
        </p:nvPicPr>
        <p:blipFill rotWithShape="1">
          <a:blip r:embed="rId2"/>
          <a:srcRect t="82314" r="8702" b="9269"/>
          <a:stretch/>
        </p:blipFill>
        <p:spPr>
          <a:xfrm>
            <a:off x="6208075" y="5831961"/>
            <a:ext cx="5887567" cy="924580"/>
          </a:xfrm>
          <a:prstGeom prst="rect">
            <a:avLst/>
          </a:prstGeom>
        </p:spPr>
      </p:pic>
    </p:spTree>
    <p:extLst>
      <p:ext uri="{BB962C8B-B14F-4D97-AF65-F5344CB8AC3E}">
        <p14:creationId xmlns:p14="http://schemas.microsoft.com/office/powerpoint/2010/main" val="4045115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4119" b="86636"/>
          <a:stretch/>
        </p:blipFill>
        <p:spPr>
          <a:xfrm>
            <a:off x="2889116" y="791981"/>
            <a:ext cx="6437922" cy="997412"/>
          </a:xfrm>
          <a:prstGeom prst="rect">
            <a:avLst/>
          </a:prstGeom>
        </p:spPr>
      </p:pic>
      <p:pic>
        <p:nvPicPr>
          <p:cNvPr id="8" name="Picture 7"/>
          <p:cNvPicPr>
            <a:picLocks noChangeAspect="1"/>
          </p:cNvPicPr>
          <p:nvPr/>
        </p:nvPicPr>
        <p:blipFill rotWithShape="1">
          <a:blip r:embed="rId2"/>
          <a:srcRect t="13961" r="9137" b="53177"/>
          <a:stretch/>
        </p:blipFill>
        <p:spPr>
          <a:xfrm>
            <a:off x="236173" y="1854833"/>
            <a:ext cx="5305886" cy="3215782"/>
          </a:xfrm>
          <a:prstGeom prst="rect">
            <a:avLst/>
          </a:prstGeom>
        </p:spPr>
      </p:pic>
      <p:pic>
        <p:nvPicPr>
          <p:cNvPr id="9" name="Picture 8"/>
          <p:cNvPicPr>
            <a:picLocks noChangeAspect="1"/>
          </p:cNvPicPr>
          <p:nvPr/>
        </p:nvPicPr>
        <p:blipFill rotWithShape="1">
          <a:blip r:embed="rId2"/>
          <a:srcRect t="46584" r="8048" b="18164"/>
          <a:stretch/>
        </p:blipFill>
        <p:spPr>
          <a:xfrm>
            <a:off x="6412891" y="1834399"/>
            <a:ext cx="5506677" cy="3537779"/>
          </a:xfrm>
          <a:prstGeom prst="rect">
            <a:avLst/>
          </a:prstGeom>
        </p:spPr>
      </p:pic>
      <p:pic>
        <p:nvPicPr>
          <p:cNvPr id="10" name="Picture 9"/>
          <p:cNvPicPr>
            <a:picLocks noChangeAspect="1"/>
          </p:cNvPicPr>
          <p:nvPr/>
        </p:nvPicPr>
        <p:blipFill rotWithShape="1">
          <a:blip r:embed="rId2"/>
          <a:srcRect t="82314" r="8162" b="8485"/>
          <a:stretch/>
        </p:blipFill>
        <p:spPr>
          <a:xfrm>
            <a:off x="6108077" y="5766721"/>
            <a:ext cx="6019372" cy="1010653"/>
          </a:xfrm>
          <a:prstGeom prst="rect">
            <a:avLst/>
          </a:prstGeom>
        </p:spPr>
      </p:pic>
      <p:sp>
        <p:nvSpPr>
          <p:cNvPr id="2" name="Vertical Scroll 1"/>
          <p:cNvSpPr/>
          <p:nvPr/>
        </p:nvSpPr>
        <p:spPr>
          <a:xfrm>
            <a:off x="8816195" y="401684"/>
            <a:ext cx="2956724" cy="100221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Subscript k in the distance calculation instead of </a:t>
            </a:r>
            <a:r>
              <a:rPr kumimoji="0" lang="en-IN" sz="1800" b="1" i="1" u="none" strike="noStrike" kern="1200" cap="none" spc="0" normalizeH="0" baseline="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a:t>
            </a:r>
            <a:r>
              <a:rPr kumimoji="0" lang="en-IN" sz="1800" b="1" i="1" u="none" strike="noStrike" kern="1200" cap="none" spc="0" normalizeH="0" baseline="-2500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ij</a:t>
            </a:r>
            <a:endParaRPr kumimoji="0" lang="en-IN" sz="18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1" name="Vertical Scroll 10"/>
          <p:cNvSpPr/>
          <p:nvPr/>
        </p:nvSpPr>
        <p:spPr>
          <a:xfrm>
            <a:off x="0" y="0"/>
            <a:ext cx="3114136" cy="840487"/>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Changes made w.r.t Avci Topaloglu 2016 are shown:</a:t>
            </a: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Vertical Scroll 11"/>
          <p:cNvSpPr/>
          <p:nvPr/>
        </p:nvSpPr>
        <p:spPr>
          <a:xfrm>
            <a:off x="58213" y="5775158"/>
            <a:ext cx="5661806" cy="100221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1"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Reducing the flow variables by removing an un-necessary subscript k from their </a:t>
            </a:r>
            <a:r>
              <a:rPr kumimoji="0" lang="en-IN" sz="2000" b="1" i="1" u="none" strike="noStrike" kern="1200" cap="none" spc="0" normalizeH="0" baseline="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y</a:t>
            </a:r>
            <a:r>
              <a:rPr kumimoji="0" lang="en-IN" sz="2000" b="1" i="1" u="none" strike="noStrike" kern="1200" cap="none" spc="0" normalizeH="0" baseline="-2500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ijk</a:t>
            </a:r>
            <a:r>
              <a:rPr kumimoji="0" lang="en-IN" sz="20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a:t>
            </a:r>
            <a:r>
              <a:rPr kumimoji="0" lang="en-IN" sz="2000" b="1" i="1"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1" u="none" strike="noStrike" kern="1200" cap="none" spc="0" normalizeH="0" baseline="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z</a:t>
            </a:r>
            <a:r>
              <a:rPr kumimoji="0" lang="en-IN" sz="2000" b="1" i="1" u="none" strike="noStrike" kern="1200" cap="none" spc="0" normalizeH="0" baseline="-25000" noProof="0" dirty="0" err="1">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ijk</a:t>
            </a:r>
            <a:r>
              <a:rPr kumimoji="0" lang="en-IN" sz="20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IN" sz="20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variables</a:t>
            </a:r>
          </a:p>
        </p:txBody>
      </p:sp>
    </p:spTree>
    <p:extLst>
      <p:ext uri="{BB962C8B-B14F-4D97-AF65-F5344CB8AC3E}">
        <p14:creationId xmlns:p14="http://schemas.microsoft.com/office/powerpoint/2010/main" val="755972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ertical Scroll 10"/>
          <p:cNvSpPr/>
          <p:nvPr/>
        </p:nvSpPr>
        <p:spPr>
          <a:xfrm>
            <a:off x="0" y="1"/>
            <a:ext cx="5234839" cy="69244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further identify redundant constraints used in Avci Topaloglu (2016) and remove them</a:t>
            </a:r>
            <a:endParaRPr kumimoji="0" lang="en-IN" sz="1800" b="1"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2" name="TextBox 11"/>
          <p:cNvSpPr txBox="1"/>
          <p:nvPr/>
        </p:nvSpPr>
        <p:spPr>
          <a:xfrm>
            <a:off x="239864" y="1581114"/>
            <a:ext cx="4463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Avci Topaloglu 2016 used the following equations within their formulation:</a:t>
            </a:r>
          </a:p>
        </p:txBody>
      </p:sp>
      <p:pic>
        <p:nvPicPr>
          <p:cNvPr id="16" name="Picture 15"/>
          <p:cNvPicPr>
            <a:picLocks noChangeAspect="1"/>
          </p:cNvPicPr>
          <p:nvPr/>
        </p:nvPicPr>
        <p:blipFill>
          <a:blip r:embed="rId2"/>
          <a:stretch>
            <a:fillRect/>
          </a:stretch>
        </p:blipFill>
        <p:spPr>
          <a:xfrm>
            <a:off x="6095996" y="1223310"/>
            <a:ext cx="7" cy="4411379"/>
          </a:xfrm>
          <a:prstGeom prst="rect">
            <a:avLst/>
          </a:prstGeom>
        </p:spPr>
      </p:pic>
      <p:pic>
        <p:nvPicPr>
          <p:cNvPr id="17" name="Picture 16"/>
          <p:cNvPicPr>
            <a:picLocks noChangeAspect="1"/>
          </p:cNvPicPr>
          <p:nvPr/>
        </p:nvPicPr>
        <p:blipFill>
          <a:blip r:embed="rId3"/>
          <a:stretch>
            <a:fillRect/>
          </a:stretch>
        </p:blipFill>
        <p:spPr>
          <a:xfrm>
            <a:off x="6248396" y="1375710"/>
            <a:ext cx="7" cy="4411379"/>
          </a:xfrm>
          <a:prstGeom prst="rect">
            <a:avLst/>
          </a:prstGeom>
        </p:spPr>
      </p:pic>
      <p:pic>
        <p:nvPicPr>
          <p:cNvPr id="20" name="Picture 19"/>
          <p:cNvPicPr>
            <a:picLocks noChangeAspect="1"/>
          </p:cNvPicPr>
          <p:nvPr/>
        </p:nvPicPr>
        <p:blipFill>
          <a:blip r:embed="rId4"/>
          <a:stretch>
            <a:fillRect/>
          </a:stretch>
        </p:blipFill>
        <p:spPr>
          <a:xfrm>
            <a:off x="6553196" y="1680510"/>
            <a:ext cx="7" cy="4411379"/>
          </a:xfrm>
          <a:prstGeom prst="rect">
            <a:avLst/>
          </a:prstGeom>
        </p:spPr>
      </p:pic>
      <p:grpSp>
        <p:nvGrpSpPr>
          <p:cNvPr id="27" name="Group 26"/>
          <p:cNvGrpSpPr/>
          <p:nvPr/>
        </p:nvGrpSpPr>
        <p:grpSpPr>
          <a:xfrm>
            <a:off x="351269" y="2228481"/>
            <a:ext cx="5103619" cy="2322254"/>
            <a:chOff x="382781" y="2692206"/>
            <a:chExt cx="5103619" cy="2322254"/>
          </a:xfrm>
        </p:grpSpPr>
        <p:pic>
          <p:nvPicPr>
            <p:cNvPr id="8" name="Picture 7"/>
            <p:cNvPicPr>
              <a:picLocks noChangeAspect="1"/>
            </p:cNvPicPr>
            <p:nvPr/>
          </p:nvPicPr>
          <p:blipFill>
            <a:blip r:embed="rId5"/>
            <a:stretch>
              <a:fillRect/>
            </a:stretch>
          </p:blipFill>
          <p:spPr>
            <a:xfrm>
              <a:off x="495300" y="3289667"/>
              <a:ext cx="4991100" cy="809625"/>
            </a:xfrm>
            <a:prstGeom prst="rect">
              <a:avLst/>
            </a:prstGeom>
          </p:spPr>
        </p:pic>
        <p:pic>
          <p:nvPicPr>
            <p:cNvPr id="9" name="Picture 8"/>
            <p:cNvPicPr>
              <a:picLocks noChangeAspect="1"/>
            </p:cNvPicPr>
            <p:nvPr/>
          </p:nvPicPr>
          <p:blipFill rotWithShape="1">
            <a:blip r:embed="rId6"/>
            <a:srcRect r="27087"/>
            <a:stretch/>
          </p:blipFill>
          <p:spPr>
            <a:xfrm>
              <a:off x="382781" y="4290560"/>
              <a:ext cx="2291839" cy="723900"/>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90217"/>
            <a:stretch/>
          </p:blipFill>
          <p:spPr>
            <a:xfrm>
              <a:off x="5087606" y="2692206"/>
              <a:ext cx="398794" cy="406193"/>
            </a:xfrm>
            <a:prstGeom prst="rect">
              <a:avLst/>
            </a:prstGeom>
          </p:spPr>
        </p:pic>
        <p:pic>
          <p:nvPicPr>
            <p:cNvPr id="22" name="Picture 21"/>
            <p:cNvPicPr>
              <a:picLocks noChangeAspect="1"/>
            </p:cNvPicPr>
            <p:nvPr/>
          </p:nvPicPr>
          <p:blipFill rotWithShape="1">
            <a:blip r:embed="rId6"/>
            <a:srcRect l="87458"/>
            <a:stretch/>
          </p:blipFill>
          <p:spPr>
            <a:xfrm>
              <a:off x="5092189" y="4234766"/>
              <a:ext cx="394211" cy="723900"/>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r="32610"/>
            <a:stretch/>
          </p:blipFill>
          <p:spPr>
            <a:xfrm>
              <a:off x="627506" y="2726795"/>
              <a:ext cx="2923584" cy="432284"/>
            </a:xfrm>
            <a:prstGeom prst="rect">
              <a:avLst/>
            </a:prstGeom>
          </p:spPr>
        </p:pic>
      </p:grpSp>
      <p:grpSp>
        <p:nvGrpSpPr>
          <p:cNvPr id="26" name="Group 25"/>
          <p:cNvGrpSpPr/>
          <p:nvPr/>
        </p:nvGrpSpPr>
        <p:grpSpPr>
          <a:xfrm>
            <a:off x="5972352" y="1223310"/>
            <a:ext cx="6002153" cy="4995211"/>
            <a:chOff x="6006857" y="1769568"/>
            <a:chExt cx="6002153" cy="4995211"/>
          </a:xfrm>
        </p:grpSpPr>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8339" t="10674" r="38335" b="82408"/>
            <a:stretch/>
          </p:blipFill>
          <p:spPr>
            <a:xfrm>
              <a:off x="6248396" y="2146934"/>
              <a:ext cx="3658846" cy="698738"/>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t="56604" r="5418" b="4905"/>
            <a:stretch/>
          </p:blipFill>
          <p:spPr>
            <a:xfrm>
              <a:off x="6006857" y="3169193"/>
              <a:ext cx="6002153" cy="3595586"/>
            </a:xfrm>
            <a:prstGeom prst="rect">
              <a:avLst/>
            </a:prstGeom>
          </p:spPr>
        </p:pic>
        <p:pic>
          <p:nvPicPr>
            <p:cNvPr id="24" name="Picture 23"/>
            <p:cNvPicPr>
              <a:picLocks noChangeAspect="1"/>
            </p:cNvPicPr>
            <p:nvPr/>
          </p:nvPicPr>
          <p:blipFill rotWithShape="1">
            <a:blip r:embed="rId8">
              <a:extLst>
                <a:ext uri="{28A0092B-C50C-407E-A947-70E740481C1C}">
                  <a14:useLocalDpi xmlns:a14="http://schemas.microsoft.com/office/drawing/2010/main" val="0"/>
                </a:ext>
              </a:extLst>
            </a:blip>
            <a:srcRect l="7050" t="5930" r="55200" b="91392"/>
            <a:stretch/>
          </p:blipFill>
          <p:spPr>
            <a:xfrm>
              <a:off x="6357668" y="1769568"/>
              <a:ext cx="2797156" cy="292146"/>
            </a:xfrm>
            <a:prstGeom prst="rect">
              <a:avLst/>
            </a:prstGeom>
          </p:spPr>
        </p:pic>
      </p:grpSp>
      <p:sp>
        <p:nvSpPr>
          <p:cNvPr id="25" name="TextBox 24"/>
          <p:cNvSpPr txBox="1"/>
          <p:nvPr/>
        </p:nvSpPr>
        <p:spPr>
          <a:xfrm>
            <a:off x="5234839" y="718504"/>
            <a:ext cx="37221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Mathematical Proof of redundancy:</a:t>
            </a: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261322" y="6400780"/>
            <a:ext cx="116693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identify our problem formulation to be more compact than the best formulation available due to simpler flow constraints</a:t>
            </a:r>
            <a:endPar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3063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8633" r="9137" b="53177"/>
          <a:stretch/>
        </p:blipFill>
        <p:spPr>
          <a:xfrm>
            <a:off x="115404" y="457200"/>
            <a:ext cx="5305886" cy="2758582"/>
          </a:xfrm>
          <a:prstGeom prst="rect">
            <a:avLst/>
          </a:prstGeom>
        </p:spPr>
      </p:pic>
      <p:pic>
        <p:nvPicPr>
          <p:cNvPr id="3" name="Picture 2"/>
          <p:cNvPicPr>
            <a:picLocks noChangeAspect="1"/>
          </p:cNvPicPr>
          <p:nvPr/>
        </p:nvPicPr>
        <p:blipFill rotWithShape="1">
          <a:blip r:embed="rId2"/>
          <a:srcRect t="46584" r="8048" b="18164"/>
          <a:stretch/>
        </p:blipFill>
        <p:spPr>
          <a:xfrm>
            <a:off x="15008" y="3154240"/>
            <a:ext cx="5506677" cy="3537779"/>
          </a:xfrm>
          <a:prstGeom prst="rect">
            <a:avLst/>
          </a:prstGeom>
        </p:spPr>
      </p:pic>
      <p:sp>
        <p:nvSpPr>
          <p:cNvPr id="4" name="Rectangle 3"/>
          <p:cNvSpPr/>
          <p:nvPr/>
        </p:nvSpPr>
        <p:spPr>
          <a:xfrm>
            <a:off x="5865963" y="399626"/>
            <a:ext cx="6193765" cy="61016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(2) constrains that each node may be visited by at most one single vehicle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(3) equalizes the sum of incoming and outgoing paths for all vertices individually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(4) limits the outgoing vehicles for each type from the depot as per the initially provided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Equations (5) and (6) ensure that no extra delivery quantity is dispatched by eliminating any return of the delivery loads back to the depot, and similarly for the pickup quantity ensuring no pickup is carried from the depot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(7) balances the sum of incoming and outgoing pickup flow values for each node as per its demand; and similarly for Eq.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Eq. (9) ensures that the capacity constraints for each individual vehicle is never violated.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p:nvPr/>
        </p:nvSpPr>
        <p:spPr>
          <a:xfrm>
            <a:off x="15008" y="-22541"/>
            <a:ext cx="3358612" cy="422167"/>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100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Explanations of the constraints used</a:t>
            </a:r>
            <a:endPar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0122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hlinkClick r:id="rId2"/>
          </p:cNvPr>
          <p:cNvSpPr txBox="1"/>
          <p:nvPr/>
        </p:nvSpPr>
        <p:spPr>
          <a:xfrm>
            <a:off x="15265" y="140767"/>
            <a:ext cx="6080735"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Computational Results Set 1</a:t>
            </a:r>
            <a:b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b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(upon exact data obtained from authors </a:t>
            </a: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hlinkClick r:id="rId2"/>
              </a:rPr>
              <a:t>Avci Topaloglu 2016</a:t>
            </a: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t>
            </a:r>
            <a:endParaRPr kumimoji="0" lang="en-IN" sz="2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p:txBody>
      </p:sp>
      <p:sp>
        <p:nvSpPr>
          <p:cNvPr id="4" name="TextBox 3">
            <a:hlinkClick r:id="rId2"/>
          </p:cNvPr>
          <p:cNvSpPr txBox="1"/>
          <p:nvPr/>
        </p:nvSpPr>
        <p:spPr>
          <a:xfrm>
            <a:off x="5975230" y="131883"/>
            <a:ext cx="6111263"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Computational Results Set 2</a:t>
            </a:r>
            <a:b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b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(upon exact data obtained from authors </a:t>
            </a: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hlinkClick r:id="rId2"/>
              </a:rPr>
              <a:t>Avci Topaloglu 2016</a:t>
            </a:r>
            <a:r>
              <a:rPr kumimoji="0" lang="en-IN"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t>
            </a:r>
            <a:endParaRPr kumimoji="0" lang="en-IN" sz="2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520753544"/>
              </p:ext>
            </p:extLst>
          </p:nvPr>
        </p:nvGraphicFramePr>
        <p:xfrm>
          <a:off x="2" y="1138531"/>
          <a:ext cx="6080733" cy="5587586"/>
        </p:xfrm>
        <a:graphic>
          <a:graphicData uri="http://schemas.openxmlformats.org/drawingml/2006/table">
            <a:tbl>
              <a:tblPr/>
              <a:tblGrid>
                <a:gridCol w="576593">
                  <a:extLst>
                    <a:ext uri="{9D8B030D-6E8A-4147-A177-3AD203B41FA5}">
                      <a16:colId xmlns:a16="http://schemas.microsoft.com/office/drawing/2014/main" val="2587980954"/>
                    </a:ext>
                  </a:extLst>
                </a:gridCol>
                <a:gridCol w="583220">
                  <a:extLst>
                    <a:ext uri="{9D8B030D-6E8A-4147-A177-3AD203B41FA5}">
                      <a16:colId xmlns:a16="http://schemas.microsoft.com/office/drawing/2014/main" val="4095234393"/>
                    </a:ext>
                  </a:extLst>
                </a:gridCol>
                <a:gridCol w="616358">
                  <a:extLst>
                    <a:ext uri="{9D8B030D-6E8A-4147-A177-3AD203B41FA5}">
                      <a16:colId xmlns:a16="http://schemas.microsoft.com/office/drawing/2014/main" val="686356961"/>
                    </a:ext>
                  </a:extLst>
                </a:gridCol>
                <a:gridCol w="518453">
                  <a:extLst>
                    <a:ext uri="{9D8B030D-6E8A-4147-A177-3AD203B41FA5}">
                      <a16:colId xmlns:a16="http://schemas.microsoft.com/office/drawing/2014/main" val="4223366271"/>
                    </a:ext>
                  </a:extLst>
                </a:gridCol>
                <a:gridCol w="104397">
                  <a:extLst>
                    <a:ext uri="{9D8B030D-6E8A-4147-A177-3AD203B41FA5}">
                      <a16:colId xmlns:a16="http://schemas.microsoft.com/office/drawing/2014/main" val="109587347"/>
                    </a:ext>
                  </a:extLst>
                </a:gridCol>
                <a:gridCol w="816975">
                  <a:extLst>
                    <a:ext uri="{9D8B030D-6E8A-4147-A177-3AD203B41FA5}">
                      <a16:colId xmlns:a16="http://schemas.microsoft.com/office/drawing/2014/main" val="2408607923"/>
                    </a:ext>
                  </a:extLst>
                </a:gridCol>
                <a:gridCol w="614130">
                  <a:extLst>
                    <a:ext uri="{9D8B030D-6E8A-4147-A177-3AD203B41FA5}">
                      <a16:colId xmlns:a16="http://schemas.microsoft.com/office/drawing/2014/main" val="1802778561"/>
                    </a:ext>
                  </a:extLst>
                </a:gridCol>
                <a:gridCol w="366740">
                  <a:extLst>
                    <a:ext uri="{9D8B030D-6E8A-4147-A177-3AD203B41FA5}">
                      <a16:colId xmlns:a16="http://schemas.microsoft.com/office/drawing/2014/main" val="2547194513"/>
                    </a:ext>
                  </a:extLst>
                </a:gridCol>
                <a:gridCol w="71856">
                  <a:extLst>
                    <a:ext uri="{9D8B030D-6E8A-4147-A177-3AD203B41FA5}">
                      <a16:colId xmlns:a16="http://schemas.microsoft.com/office/drawing/2014/main" val="1726283397"/>
                    </a:ext>
                  </a:extLst>
                </a:gridCol>
                <a:gridCol w="725970">
                  <a:extLst>
                    <a:ext uri="{9D8B030D-6E8A-4147-A177-3AD203B41FA5}">
                      <a16:colId xmlns:a16="http://schemas.microsoft.com/office/drawing/2014/main" val="2813550619"/>
                    </a:ext>
                  </a:extLst>
                </a:gridCol>
                <a:gridCol w="595606">
                  <a:extLst>
                    <a:ext uri="{9D8B030D-6E8A-4147-A177-3AD203B41FA5}">
                      <a16:colId xmlns:a16="http://schemas.microsoft.com/office/drawing/2014/main" val="692932373"/>
                    </a:ext>
                  </a:extLst>
                </a:gridCol>
                <a:gridCol w="490435">
                  <a:extLst>
                    <a:ext uri="{9D8B030D-6E8A-4147-A177-3AD203B41FA5}">
                      <a16:colId xmlns:a16="http://schemas.microsoft.com/office/drawing/2014/main" val="501359559"/>
                    </a:ext>
                  </a:extLst>
                </a:gridCol>
              </a:tblGrid>
              <a:tr h="279778">
                <a:tc rowSpan="4">
                  <a:txBody>
                    <a:bodyPr/>
                    <a:lstStyle/>
                    <a:p>
                      <a:pPr algn="ctr" fontAlgn="ctr"/>
                      <a:r>
                        <a:rPr lang="en-IN" sz="1050" b="0" i="0" u="none" strike="noStrike">
                          <a:solidFill>
                            <a:srgbClr val="000000"/>
                          </a:solidFill>
                          <a:effectLst/>
                          <a:latin typeface="Times New Roman" panose="02020603050405020304" pitchFamily="18" charset="0"/>
                        </a:rPr>
                        <a:t>Set 1 Instances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rowSpan="4">
                  <a:txBody>
                    <a:bodyPr/>
                    <a:lstStyle/>
                    <a:p>
                      <a:pPr algn="ctr" fontAlgn="ctr"/>
                      <a:r>
                        <a:rPr lang="en-IN" sz="1050" b="0" i="0" u="none" strike="noStrike">
                          <a:solidFill>
                            <a:srgbClr val="000000"/>
                          </a:solidFill>
                          <a:effectLst/>
                          <a:latin typeface="Times New Roman" panose="02020603050405020304" pitchFamily="18" charset="0"/>
                        </a:rPr>
                        <a:t>No. of Nodes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rowSpan="4">
                  <a:txBody>
                    <a:bodyPr/>
                    <a:lstStyle/>
                    <a:p>
                      <a:pPr algn="ctr" fontAlgn="ctr"/>
                      <a:r>
                        <a:rPr lang="en-US" sz="1050" b="0" i="0" u="none" strike="noStrike">
                          <a:solidFill>
                            <a:srgbClr val="000000"/>
                          </a:solidFill>
                          <a:effectLst/>
                          <a:latin typeface="Times New Roman" panose="02020603050405020304" pitchFamily="18" charset="0"/>
                        </a:rPr>
                        <a:t>Upto No. of Vehicle Types Used</a:t>
                      </a:r>
                      <a:endParaRPr lang="en-IN" sz="1050" b="0" i="0" u="none" strike="noStrike">
                        <a:solidFill>
                          <a:srgbClr val="000000"/>
                        </a:solidFill>
                        <a:effectLst/>
                        <a:latin typeface="Times New Roman" panose="02020603050405020304" pitchFamily="18" charset="0"/>
                      </a:endParaRP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rowSpan="4">
                  <a:txBody>
                    <a:bodyPr/>
                    <a:lstStyle/>
                    <a:p>
                      <a:pPr algn="ctr" fontAlgn="ctr"/>
                      <a:r>
                        <a:rPr lang="en-US" sz="1050" b="0" i="0" u="none" strike="noStrike" dirty="0">
                          <a:solidFill>
                            <a:srgbClr val="000000"/>
                          </a:solidFill>
                          <a:effectLst/>
                          <a:latin typeface="Times New Roman" panose="02020603050405020304" pitchFamily="18" charset="0"/>
                        </a:rPr>
                        <a:t>Number of Vehicles available for each Type</a:t>
                      </a:r>
                      <a:endParaRPr lang="en-IN" sz="1050" b="0" i="0" u="none" strike="noStrike" dirty="0">
                        <a:solidFill>
                          <a:srgbClr val="000000"/>
                        </a:solidFill>
                        <a:effectLst/>
                        <a:latin typeface="Times New Roman" panose="02020603050405020304" pitchFamily="18" charset="0"/>
                      </a:endParaRP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rowSpan="18">
                  <a:txBody>
                    <a:bodyPr/>
                    <a:lstStyle/>
                    <a:p>
                      <a:pPr algn="l" fontAlgn="ctr"/>
                      <a:r>
                        <a:rPr lang="en-IN" sz="1050" b="0" i="0" u="none" strike="noStrike">
                          <a:solidFill>
                            <a:srgbClr val="000000"/>
                          </a:solidFill>
                          <a:effectLst/>
                          <a:latin typeface="Times New Roman" panose="02020603050405020304" pitchFamily="18" charset="0"/>
                        </a:rPr>
                        <a:t> </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gridSpan="7">
                  <a:txBody>
                    <a:bodyPr/>
                    <a:lstStyle/>
                    <a:p>
                      <a:pPr algn="ctr" fontAlgn="ctr"/>
                      <a:r>
                        <a:rPr lang="en-IN" sz="1400" b="0" i="0" u="none" strike="noStrike" dirty="0">
                          <a:solidFill>
                            <a:srgbClr val="000000"/>
                          </a:solidFill>
                          <a:effectLst/>
                          <a:latin typeface="Times New Roman" panose="02020603050405020304" pitchFamily="18" charset="0"/>
                        </a:rPr>
                        <a:t>Exact Formulations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54113438"/>
                  </a:ext>
                </a:extLst>
              </a:tr>
              <a:tr h="541164">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gridSpan="3">
                  <a:txBody>
                    <a:bodyPr/>
                    <a:lstStyle/>
                    <a:p>
                      <a:pPr algn="ctr" fontAlgn="ctr"/>
                      <a:r>
                        <a:rPr lang="en-IN" sz="1400" b="0" i="0" u="sng" strike="noStrike" dirty="0">
                          <a:solidFill>
                            <a:srgbClr val="0563C1"/>
                          </a:solidFill>
                          <a:effectLst/>
                          <a:latin typeface="Times New Roman" panose="02020603050405020304" pitchFamily="18" charset="0"/>
                          <a:hlinkClick r:id="rId3"/>
                        </a:rPr>
                        <a:t>Keçeci et al. (2021)</a:t>
                      </a:r>
                      <a:endParaRPr lang="en-IN" sz="1400" b="0" i="0" u="sng" strike="noStrike" dirty="0">
                        <a:solidFill>
                          <a:srgbClr val="0563C1"/>
                        </a:solidFill>
                        <a:effectLst/>
                        <a:latin typeface="Times New Roman" panose="02020603050405020304" pitchFamily="18" charset="0"/>
                      </a:endParaRP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rowSpan="17">
                  <a:txBody>
                    <a:bodyPr/>
                    <a:lstStyle/>
                    <a:p>
                      <a:pPr algn="l" fontAlgn="ctr"/>
                      <a:r>
                        <a:rPr lang="en-IN" sz="1050" b="0" i="0" u="none" strike="noStrike">
                          <a:solidFill>
                            <a:srgbClr val="000000"/>
                          </a:solidFill>
                          <a:effectLst/>
                          <a:latin typeface="Times New Roman" panose="02020603050405020304" pitchFamily="18" charset="0"/>
                        </a:rPr>
                        <a:t> </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gridSpan="3">
                  <a:txBody>
                    <a:bodyPr/>
                    <a:lstStyle/>
                    <a:p>
                      <a:pPr algn="ctr" fontAlgn="ctr"/>
                      <a:r>
                        <a:rPr lang="en-IN" sz="1400" b="0" i="0" u="none" strike="noStrike" dirty="0">
                          <a:solidFill>
                            <a:srgbClr val="000000"/>
                          </a:solidFill>
                          <a:effectLst/>
                          <a:latin typeface="Times New Roman" panose="02020603050405020304" pitchFamily="18" charset="0"/>
                        </a:rPr>
                        <a:t>Our Developed Exact Formulation</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96144904"/>
                  </a:ext>
                </a:extLst>
              </a:tr>
              <a:tr h="408563">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050" b="0" i="0" u="none" strike="noStrike">
                          <a:solidFill>
                            <a:srgbClr val="000000"/>
                          </a:solidFill>
                          <a:effectLst/>
                          <a:latin typeface="Times New Roman" panose="02020603050405020304" pitchFamily="18" charset="0"/>
                        </a:rPr>
                        <a:t>Gurobi</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tcPr>
                </a:tc>
                <a:tc>
                  <a:txBody>
                    <a:bodyPr/>
                    <a:lstStyle/>
                    <a:p>
                      <a:pPr algn="ctr" fontAlgn="ctr"/>
                      <a:r>
                        <a:rPr lang="en-IN" sz="1050" b="0" i="0" u="none" strike="noStrike">
                          <a:solidFill>
                            <a:srgbClr val="000000"/>
                          </a:solidFill>
                          <a:effectLst/>
                          <a:latin typeface="Times New Roman" panose="02020603050405020304" pitchFamily="18" charset="0"/>
                        </a:rPr>
                        <a:t>Solution Time</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tcPr>
                </a:tc>
                <a:tc rowSpan="2">
                  <a:txBody>
                    <a:bodyPr/>
                    <a:lstStyle/>
                    <a:p>
                      <a:pPr algn="ctr" fontAlgn="ctr"/>
                      <a:r>
                        <a:rPr lang="en-IN" sz="1050" b="0" i="0" u="none" strike="noStrike">
                          <a:solidFill>
                            <a:srgbClr val="000000"/>
                          </a:solidFill>
                          <a:effectLst/>
                          <a:latin typeface="Times New Roman" panose="02020603050405020304" pitchFamily="18" charset="0"/>
                        </a:rPr>
                        <a:t>MIP Gap</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rowSpan="2">
                  <a:txBody>
                    <a:bodyPr/>
                    <a:lstStyle/>
                    <a:p>
                      <a:pPr algn="ctr" fontAlgn="ctr"/>
                      <a:r>
                        <a:rPr lang="en-IN" sz="1050" b="0" i="0" u="none" strike="noStrike">
                          <a:solidFill>
                            <a:srgbClr val="000000"/>
                          </a:solidFill>
                          <a:effectLst/>
                          <a:latin typeface="Times New Roman" panose="02020603050405020304" pitchFamily="18" charset="0"/>
                        </a:rPr>
                        <a:t>Gurobi Objective Value</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050" b="0" i="0" u="none" strike="noStrike">
                          <a:solidFill>
                            <a:srgbClr val="000000"/>
                          </a:solidFill>
                          <a:effectLst/>
                          <a:latin typeface="Times New Roman" panose="02020603050405020304" pitchFamily="18" charset="0"/>
                        </a:rPr>
                        <a:t>Solution Time</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a:noFill/>
                    </a:lnB>
                  </a:tcPr>
                </a:tc>
                <a:tc rowSpan="2">
                  <a:txBody>
                    <a:bodyPr/>
                    <a:lstStyle/>
                    <a:p>
                      <a:pPr algn="ctr" fontAlgn="ctr"/>
                      <a:r>
                        <a:rPr lang="en-IN" sz="1050" b="0" i="0" u="none" strike="noStrike" dirty="0">
                          <a:solidFill>
                            <a:srgbClr val="000000"/>
                          </a:solidFill>
                          <a:effectLst/>
                          <a:latin typeface="Times New Roman" panose="02020603050405020304" pitchFamily="18" charset="0"/>
                        </a:rPr>
                        <a:t>MIP Gap</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62962321"/>
                  </a:ext>
                </a:extLst>
              </a:tr>
              <a:tr h="441189">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050" b="0" i="0" u="none" strike="noStrike">
                          <a:solidFill>
                            <a:srgbClr val="000000"/>
                          </a:solidFill>
                          <a:effectLst/>
                          <a:latin typeface="Times New Roman" panose="02020603050405020304" pitchFamily="18" charset="0"/>
                        </a:rPr>
                        <a:t>Objective Value</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a:noFill/>
                    </a:lnT>
                    <a:lnB w="12700" cap="flat" cmpd="sng" algn="ctr">
                      <a:solidFill>
                        <a:srgbClr val="4472C4"/>
                      </a:solidFill>
                      <a:prstDash val="solid"/>
                      <a:round/>
                      <a:headEnd type="none" w="med" len="med"/>
                      <a:tailEnd type="none" w="med" len="med"/>
                    </a:lnB>
                  </a:tcPr>
                </a:tc>
                <a:tc>
                  <a:txBody>
                    <a:bodyPr/>
                    <a:lstStyle/>
                    <a:p>
                      <a:pPr algn="ctr" fontAlgn="ctr"/>
                      <a:r>
                        <a:rPr lang="en-IN" sz="1050" b="0" i="0" u="none" strike="noStrike">
                          <a:solidFill>
                            <a:srgbClr val="000000"/>
                          </a:solidFill>
                          <a:effectLst/>
                          <a:latin typeface="Times New Roman" panose="02020603050405020304" pitchFamily="18" charset="0"/>
                        </a:rPr>
                        <a:t>(seconds)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a:noFill/>
                    </a:lnT>
                    <a:lnB w="12700" cap="flat" cmpd="sng" algn="ctr">
                      <a:solidFill>
                        <a:srgbClr val="4472C4"/>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050" b="0" i="0" u="none" strike="noStrike" dirty="0">
                          <a:solidFill>
                            <a:srgbClr val="000000"/>
                          </a:solidFill>
                          <a:effectLst/>
                          <a:latin typeface="Times New Roman" panose="02020603050405020304" pitchFamily="18" charset="0"/>
                        </a:rPr>
                        <a:t>(seconds)</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a:noFill/>
                    </a:lnT>
                    <a:lnB w="12700" cap="flat" cmpd="sng" algn="ctr">
                      <a:solidFill>
                        <a:srgbClr val="4472C4"/>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593561537"/>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620.2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2.1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620.2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8597307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588.5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1.1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588.5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0.7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63012667"/>
                  </a:ext>
                </a:extLst>
              </a:tr>
              <a:tr h="279778">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445.1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79.3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445.1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18.4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26356404"/>
                  </a:ext>
                </a:extLst>
              </a:tr>
              <a:tr h="279778">
                <a:tc>
                  <a:txBody>
                    <a:bodyPr/>
                    <a:lstStyle/>
                    <a:p>
                      <a:pPr algn="ctr" fontAlgn="ctr"/>
                      <a:r>
                        <a:rPr lang="en-IN" sz="1200" b="0" i="0" u="none" strike="noStrike">
                          <a:solidFill>
                            <a:srgbClr val="000000"/>
                          </a:solidFill>
                          <a:effectLst/>
                          <a:latin typeface="Times New Roman" panose="02020603050405020304" pitchFamily="18" charset="0"/>
                        </a:rPr>
                        <a:t>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437.1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608.1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437.1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439.2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92228194"/>
                  </a:ext>
                </a:extLst>
              </a:tr>
              <a:tr h="279778">
                <a:tc>
                  <a:txBody>
                    <a:bodyPr/>
                    <a:lstStyle/>
                    <a:p>
                      <a:pPr algn="ctr" fontAlgn="ctr"/>
                      <a:r>
                        <a:rPr lang="en-IN" sz="1200" b="0" i="0" u="none" strike="noStrike">
                          <a:solidFill>
                            <a:srgbClr val="000000"/>
                          </a:solidFill>
                          <a:effectLst/>
                          <a:latin typeface="Times New Roman" panose="02020603050405020304" pitchFamily="18" charset="0"/>
                        </a:rPr>
                        <a:t>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494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5764.5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494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2819.5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40918404"/>
                  </a:ext>
                </a:extLst>
              </a:tr>
              <a:tr h="279778">
                <a:tc>
                  <a:txBody>
                    <a:bodyPr/>
                    <a:lstStyle/>
                    <a:p>
                      <a:pPr algn="ctr" fontAlgn="ctr"/>
                      <a:r>
                        <a:rPr lang="en-IN" sz="1200" b="0" i="0" u="none" strike="noStrike">
                          <a:solidFill>
                            <a:srgbClr val="000000"/>
                          </a:solidFill>
                          <a:effectLst/>
                          <a:latin typeface="Times New Roman" panose="02020603050405020304" pitchFamily="18" charset="0"/>
                        </a:rPr>
                        <a:t>6</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542.7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5190.5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542.7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2046.9</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65327645"/>
                  </a:ext>
                </a:extLst>
              </a:tr>
              <a:tr h="279778">
                <a:tc>
                  <a:txBody>
                    <a:bodyPr/>
                    <a:lstStyle/>
                    <a:p>
                      <a:pPr algn="ctr" fontAlgn="ctr"/>
                      <a:r>
                        <a:rPr lang="en-IN" sz="1200" b="0" i="0" u="none" strike="noStrike">
                          <a:solidFill>
                            <a:srgbClr val="000000"/>
                          </a:solidFill>
                          <a:effectLst/>
                          <a:latin typeface="Times New Roman" panose="02020603050405020304" pitchFamily="18" charset="0"/>
                        </a:rPr>
                        <a:t>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1115.5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1099.3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10126217"/>
                  </a:ext>
                </a:extLst>
              </a:tr>
              <a:tr h="279778">
                <a:tc>
                  <a:txBody>
                    <a:bodyPr/>
                    <a:lstStyle/>
                    <a:p>
                      <a:pPr algn="ctr" fontAlgn="ctr"/>
                      <a:r>
                        <a:rPr lang="en-IN" sz="1200" b="0" i="0" u="none" strike="noStrike">
                          <a:solidFill>
                            <a:srgbClr val="000000"/>
                          </a:solidFill>
                          <a:effectLst/>
                          <a:latin typeface="Times New Roman" panose="02020603050405020304" pitchFamily="18" charset="0"/>
                        </a:rPr>
                        <a:t>8</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1662.5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1672.4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3473124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9</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50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50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991.8</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946</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72752407"/>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50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50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1209.7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1167.2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29490159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75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75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1613.6</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1613.7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3490266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75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75</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917.4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1001.4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350543258"/>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13</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1319.7</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1296.2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81093462"/>
                  </a:ext>
                </a:extLst>
              </a:tr>
              <a:tr h="279778">
                <a:tc>
                  <a:txBody>
                    <a:bodyPr/>
                    <a:lstStyle/>
                    <a:p>
                      <a:pPr algn="ctr" fontAlgn="ctr"/>
                      <a:r>
                        <a:rPr lang="en-IN" sz="1200" b="0" i="0" u="none" strike="noStrike">
                          <a:solidFill>
                            <a:srgbClr val="000000"/>
                          </a:solidFill>
                          <a:effectLst/>
                          <a:latin typeface="Times New Roman" panose="02020603050405020304" pitchFamily="18" charset="0"/>
                        </a:rPr>
                        <a:t>14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100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0" i="0" u="none" strike="noStrike">
                          <a:solidFill>
                            <a:srgbClr val="000000"/>
                          </a:solidFill>
                          <a:effectLst/>
                          <a:latin typeface="Times New Roman" panose="02020603050405020304" pitchFamily="18" charset="0"/>
                        </a:rPr>
                        <a:t>1616.1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F8696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Times New Roman" panose="02020603050405020304" pitchFamily="18" charset="0"/>
                        </a:rPr>
                        <a:t>0.2</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vMerge="1">
                  <a:txBody>
                    <a:bodyPr/>
                    <a:lstStyle/>
                    <a:p>
                      <a:endParaRPr lang="en-IN"/>
                    </a:p>
                  </a:txBody>
                  <a:tcPr/>
                </a:tc>
                <a:tc>
                  <a:txBody>
                    <a:bodyPr/>
                    <a:lstStyle/>
                    <a:p>
                      <a:pPr algn="ctr" fontAlgn="ctr"/>
                      <a:r>
                        <a:rPr lang="en-IN" sz="1200" b="1" i="0" u="none" strike="noStrike">
                          <a:solidFill>
                            <a:srgbClr val="000000"/>
                          </a:solidFill>
                          <a:effectLst/>
                          <a:latin typeface="Times New Roman" panose="02020603050405020304" pitchFamily="18" charset="0"/>
                        </a:rPr>
                        <a:t>1514.4</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63BE7B"/>
                    </a:solidFill>
                  </a:tcPr>
                </a:tc>
                <a:tc>
                  <a:txBody>
                    <a:bodyPr/>
                    <a:lstStyle/>
                    <a:p>
                      <a:pPr algn="ctr" fontAlgn="ctr"/>
                      <a:r>
                        <a:rPr lang="en-IN" sz="12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Times New Roman" panose="02020603050405020304" pitchFamily="18" charset="0"/>
                        </a:rPr>
                        <a:t>0.1</a:t>
                      </a:r>
                    </a:p>
                  </a:txBody>
                  <a:tcPr marL="8657" marR="8657" marT="8657"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4797695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38424959"/>
              </p:ext>
            </p:extLst>
          </p:nvPr>
        </p:nvGraphicFramePr>
        <p:xfrm>
          <a:off x="6296395" y="1138532"/>
          <a:ext cx="5895604" cy="5587577"/>
        </p:xfrm>
        <a:graphic>
          <a:graphicData uri="http://schemas.openxmlformats.org/drawingml/2006/table">
            <a:tbl>
              <a:tblPr/>
              <a:tblGrid>
                <a:gridCol w="559038">
                  <a:extLst>
                    <a:ext uri="{9D8B030D-6E8A-4147-A177-3AD203B41FA5}">
                      <a16:colId xmlns:a16="http://schemas.microsoft.com/office/drawing/2014/main" val="1941632764"/>
                    </a:ext>
                  </a:extLst>
                </a:gridCol>
                <a:gridCol w="565464">
                  <a:extLst>
                    <a:ext uri="{9D8B030D-6E8A-4147-A177-3AD203B41FA5}">
                      <a16:colId xmlns:a16="http://schemas.microsoft.com/office/drawing/2014/main" val="2019974088"/>
                    </a:ext>
                  </a:extLst>
                </a:gridCol>
                <a:gridCol w="597593">
                  <a:extLst>
                    <a:ext uri="{9D8B030D-6E8A-4147-A177-3AD203B41FA5}">
                      <a16:colId xmlns:a16="http://schemas.microsoft.com/office/drawing/2014/main" val="2127189762"/>
                    </a:ext>
                  </a:extLst>
                </a:gridCol>
                <a:gridCol w="475504">
                  <a:extLst>
                    <a:ext uri="{9D8B030D-6E8A-4147-A177-3AD203B41FA5}">
                      <a16:colId xmlns:a16="http://schemas.microsoft.com/office/drawing/2014/main" val="877127702"/>
                    </a:ext>
                  </a:extLst>
                </a:gridCol>
                <a:gridCol w="106542">
                  <a:extLst>
                    <a:ext uri="{9D8B030D-6E8A-4147-A177-3AD203B41FA5}">
                      <a16:colId xmlns:a16="http://schemas.microsoft.com/office/drawing/2014/main" val="1935121928"/>
                    </a:ext>
                  </a:extLst>
                </a:gridCol>
                <a:gridCol w="813942">
                  <a:extLst>
                    <a:ext uri="{9D8B030D-6E8A-4147-A177-3AD203B41FA5}">
                      <a16:colId xmlns:a16="http://schemas.microsoft.com/office/drawing/2014/main" val="116132169"/>
                    </a:ext>
                  </a:extLst>
                </a:gridCol>
                <a:gridCol w="475504">
                  <a:extLst>
                    <a:ext uri="{9D8B030D-6E8A-4147-A177-3AD203B41FA5}">
                      <a16:colId xmlns:a16="http://schemas.microsoft.com/office/drawing/2014/main" val="3691524437"/>
                    </a:ext>
                  </a:extLst>
                </a:gridCol>
                <a:gridCol w="475504">
                  <a:extLst>
                    <a:ext uri="{9D8B030D-6E8A-4147-A177-3AD203B41FA5}">
                      <a16:colId xmlns:a16="http://schemas.microsoft.com/office/drawing/2014/main" val="2532093781"/>
                    </a:ext>
                  </a:extLst>
                </a:gridCol>
                <a:gridCol w="106982">
                  <a:extLst>
                    <a:ext uri="{9D8B030D-6E8A-4147-A177-3AD203B41FA5}">
                      <a16:colId xmlns:a16="http://schemas.microsoft.com/office/drawing/2014/main" val="2491409229"/>
                    </a:ext>
                  </a:extLst>
                </a:gridCol>
                <a:gridCol w="646981">
                  <a:extLst>
                    <a:ext uri="{9D8B030D-6E8A-4147-A177-3AD203B41FA5}">
                      <a16:colId xmlns:a16="http://schemas.microsoft.com/office/drawing/2014/main" val="2245781646"/>
                    </a:ext>
                  </a:extLst>
                </a:gridCol>
                <a:gridCol w="597046">
                  <a:extLst>
                    <a:ext uri="{9D8B030D-6E8A-4147-A177-3AD203B41FA5}">
                      <a16:colId xmlns:a16="http://schemas.microsoft.com/office/drawing/2014/main" val="2241470366"/>
                    </a:ext>
                  </a:extLst>
                </a:gridCol>
                <a:gridCol w="475504">
                  <a:extLst>
                    <a:ext uri="{9D8B030D-6E8A-4147-A177-3AD203B41FA5}">
                      <a16:colId xmlns:a16="http://schemas.microsoft.com/office/drawing/2014/main" val="4176782362"/>
                    </a:ext>
                  </a:extLst>
                </a:gridCol>
              </a:tblGrid>
              <a:tr h="279425">
                <a:tc rowSpan="4">
                  <a:txBody>
                    <a:bodyPr/>
                    <a:lstStyle/>
                    <a:p>
                      <a:pPr algn="ctr" fontAlgn="ctr"/>
                      <a:r>
                        <a:rPr lang="en-IN" sz="1100" b="0" i="0" u="none" strike="noStrike" dirty="0">
                          <a:solidFill>
                            <a:srgbClr val="000000"/>
                          </a:solidFill>
                          <a:effectLst/>
                          <a:latin typeface="Times New Roman" panose="02020603050405020304" pitchFamily="18" charset="0"/>
                        </a:rPr>
                        <a:t>Set 2 Instances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fontAlgn="ctr"/>
                      <a:r>
                        <a:rPr lang="en-IN" sz="1100" b="0" i="0" u="none" strike="noStrike" dirty="0">
                          <a:solidFill>
                            <a:srgbClr val="000000"/>
                          </a:solidFill>
                          <a:effectLst/>
                          <a:latin typeface="Times New Roman" panose="02020603050405020304" pitchFamily="18" charset="0"/>
                        </a:rPr>
                        <a:t>No. of Nodes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fontAlgn="ctr"/>
                      <a:r>
                        <a:rPr lang="en-US" sz="1100" b="0" i="0" u="none" strike="noStrike" dirty="0">
                          <a:solidFill>
                            <a:srgbClr val="000000"/>
                          </a:solidFill>
                          <a:effectLst/>
                          <a:latin typeface="Times New Roman" panose="02020603050405020304" pitchFamily="18" charset="0"/>
                        </a:rPr>
                        <a:t>Upto No. of Vehicle Types Used</a:t>
                      </a:r>
                      <a:endParaRPr lang="en-IN" sz="1100" b="0" i="0" u="none" strike="noStrike" dirty="0">
                        <a:solidFill>
                          <a:srgbClr val="000000"/>
                        </a:solidFill>
                        <a:effectLst/>
                        <a:latin typeface="Times New Roman" panose="02020603050405020304" pitchFamily="18" charset="0"/>
                      </a:endParaRP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fontAlgn="ctr"/>
                      <a:r>
                        <a:rPr lang="en-US" sz="1100" b="0" i="0" u="none" strike="noStrike" dirty="0">
                          <a:solidFill>
                            <a:srgbClr val="000000"/>
                          </a:solidFill>
                          <a:effectLst/>
                          <a:latin typeface="Times New Roman" panose="02020603050405020304" pitchFamily="18" charset="0"/>
                        </a:rPr>
                        <a:t>Number of Vehicles available for each Type</a:t>
                      </a:r>
                      <a:endParaRPr lang="en-IN" sz="1100" b="0" i="0" u="none" strike="noStrike" dirty="0">
                        <a:solidFill>
                          <a:srgbClr val="000000"/>
                        </a:solidFill>
                        <a:effectLst/>
                        <a:latin typeface="Times New Roman" panose="02020603050405020304" pitchFamily="18" charset="0"/>
                      </a:endParaRP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8">
                  <a:txBody>
                    <a:bodyPr/>
                    <a:lstStyle/>
                    <a:p>
                      <a:pPr algn="l" fontAlgn="ctr"/>
                      <a:r>
                        <a:rPr lang="en-IN" sz="1100" b="0" i="0" u="none" strike="noStrike" dirty="0">
                          <a:solidFill>
                            <a:srgbClr val="000000"/>
                          </a:solidFill>
                          <a:effectLst/>
                          <a:latin typeface="Times New Roman" panose="02020603050405020304" pitchFamily="18" charset="0"/>
                        </a:rPr>
                        <a:t> </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fontAlgn="ctr"/>
                      <a:r>
                        <a:rPr lang="en-IN" sz="1100" b="0" i="0" u="none" strike="noStrike">
                          <a:solidFill>
                            <a:srgbClr val="000000"/>
                          </a:solidFill>
                          <a:effectLst/>
                          <a:latin typeface="Times New Roman" panose="02020603050405020304" pitchFamily="18" charset="0"/>
                        </a:rPr>
                        <a:t>Exact Formulations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25806554"/>
                  </a:ext>
                </a:extLst>
              </a:tr>
              <a:tr h="426967">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gridSpan="3">
                  <a:txBody>
                    <a:bodyPr/>
                    <a:lstStyle/>
                    <a:p>
                      <a:pPr algn="ctr" fontAlgn="ctr"/>
                      <a:r>
                        <a:rPr lang="en-IN" sz="1100" b="0" i="0" u="sng" strike="noStrike" dirty="0">
                          <a:solidFill>
                            <a:srgbClr val="0563C1"/>
                          </a:solidFill>
                          <a:effectLst/>
                          <a:latin typeface="Times New Roman" panose="02020603050405020304" pitchFamily="18" charset="0"/>
                          <a:hlinkClick r:id="rId3"/>
                        </a:rPr>
                        <a:t>Keçeci et al. (2021)</a:t>
                      </a:r>
                      <a:endParaRPr lang="en-IN" sz="1100" b="0" i="0" u="sng" strike="noStrike" dirty="0">
                        <a:solidFill>
                          <a:srgbClr val="0563C1"/>
                        </a:solidFill>
                        <a:effectLst/>
                        <a:latin typeface="Times New Roman" panose="02020603050405020304" pitchFamily="18" charset="0"/>
                      </a:endParaRP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rowSpan="17">
                  <a:txBody>
                    <a:bodyPr/>
                    <a:lstStyle/>
                    <a:p>
                      <a:pPr algn="l" fontAlgn="ctr"/>
                      <a:r>
                        <a:rPr lang="en-IN" sz="1100" b="0" i="0" u="none" strike="noStrike">
                          <a:solidFill>
                            <a:srgbClr val="000000"/>
                          </a:solidFill>
                          <a:effectLst/>
                          <a:latin typeface="Times New Roman" panose="02020603050405020304" pitchFamily="18" charset="0"/>
                        </a:rPr>
                        <a:t> </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IN" sz="1100" b="0" i="0" u="none" strike="noStrike">
                          <a:solidFill>
                            <a:srgbClr val="000000"/>
                          </a:solidFill>
                          <a:effectLst/>
                          <a:latin typeface="Times New Roman" panose="02020603050405020304" pitchFamily="18" charset="0"/>
                        </a:rPr>
                        <a:t>Our Developed Exact Formulation</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80078171"/>
                  </a:ext>
                </a:extLst>
              </a:tr>
              <a:tr h="426967">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b="0" i="0" u="none" strike="noStrike">
                          <a:solidFill>
                            <a:srgbClr val="000000"/>
                          </a:solidFill>
                          <a:effectLst/>
                          <a:latin typeface="Times New Roman" panose="02020603050405020304" pitchFamily="18" charset="0"/>
                        </a:rPr>
                        <a:t>Gurobi</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IN" sz="1100" b="0" i="0" u="none" strike="noStrike">
                          <a:solidFill>
                            <a:srgbClr val="000000"/>
                          </a:solidFill>
                          <a:effectLst/>
                          <a:latin typeface="Times New Roman" panose="02020603050405020304" pitchFamily="18" charset="0"/>
                        </a:rPr>
                        <a:t>Solution Time</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ctr" fontAlgn="ctr"/>
                      <a:r>
                        <a:rPr lang="en-IN" sz="1100" b="0" i="0" u="none" strike="noStrike" dirty="0">
                          <a:solidFill>
                            <a:srgbClr val="000000"/>
                          </a:solidFill>
                          <a:effectLst/>
                          <a:latin typeface="Times New Roman" panose="02020603050405020304" pitchFamily="18" charset="0"/>
                        </a:rPr>
                        <a:t>MIP Gap %</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rowSpan="2">
                  <a:txBody>
                    <a:bodyPr/>
                    <a:lstStyle/>
                    <a:p>
                      <a:pPr algn="ctr" fontAlgn="ctr"/>
                      <a:r>
                        <a:rPr lang="en-IN" sz="1100" b="0" i="0" u="none" strike="noStrike" dirty="0">
                          <a:solidFill>
                            <a:srgbClr val="000000"/>
                          </a:solidFill>
                          <a:effectLst/>
                          <a:latin typeface="Times New Roman" panose="02020603050405020304" pitchFamily="18" charset="0"/>
                        </a:rPr>
                        <a:t>Gurobi Objective Value</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Times New Roman" panose="02020603050405020304" pitchFamily="18" charset="0"/>
                        </a:rPr>
                        <a:t>Solution Time</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ctr" fontAlgn="ctr"/>
                      <a:r>
                        <a:rPr lang="en-IN" sz="1100" b="0" i="0" u="none" strike="noStrike">
                          <a:solidFill>
                            <a:srgbClr val="000000"/>
                          </a:solidFill>
                          <a:effectLst/>
                          <a:latin typeface="Times New Roman" panose="02020603050405020304" pitchFamily="18" charset="0"/>
                        </a:rPr>
                        <a:t>MIP Gap %</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337095"/>
                  </a:ext>
                </a:extLst>
              </a:tr>
              <a:tr h="542268">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b="0" i="0" u="none" strike="noStrike">
                          <a:solidFill>
                            <a:srgbClr val="000000"/>
                          </a:solidFill>
                          <a:effectLst/>
                          <a:latin typeface="Times New Roman" panose="02020603050405020304" pitchFamily="18" charset="0"/>
                        </a:rPr>
                        <a:t>Objective Value</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Times New Roman" panose="02020603050405020304" pitchFamily="18" charset="0"/>
                        </a:rPr>
                        <a:t>(seconds)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b="0" i="0" u="none" strike="noStrike" dirty="0">
                          <a:solidFill>
                            <a:srgbClr val="000000"/>
                          </a:solidFill>
                          <a:effectLst/>
                          <a:latin typeface="Times New Roman" panose="02020603050405020304" pitchFamily="18" charset="0"/>
                        </a:rPr>
                        <a:t>(seconds)</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3461041354"/>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150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1470.87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12.82%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1481.57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13.84%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538926"/>
                  </a:ext>
                </a:extLst>
              </a:tr>
              <a:tr h="279425">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150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2246.47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16.58%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2238.87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16.67%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196483"/>
                  </a:ext>
                </a:extLst>
              </a:tr>
              <a:tr h="279425">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200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dirty="0">
                          <a:solidFill>
                            <a:srgbClr val="000000"/>
                          </a:solidFill>
                          <a:effectLst/>
                          <a:latin typeface="Times New Roman" panose="02020603050405020304" pitchFamily="18" charset="0"/>
                        </a:rPr>
                        <a:t>3421.54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18.38%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3385.19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18.08%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7620478"/>
                  </a:ext>
                </a:extLst>
              </a:tr>
              <a:tr h="279425">
                <a:tc>
                  <a:txBody>
                    <a:bodyPr/>
                    <a:lstStyle/>
                    <a:p>
                      <a:pPr algn="ctr" fontAlgn="ctr"/>
                      <a:r>
                        <a:rPr lang="en-IN" sz="1000" b="0" i="0" u="none" strike="noStrike">
                          <a:solidFill>
                            <a:srgbClr val="000000"/>
                          </a:solidFill>
                          <a:effectLst/>
                          <a:latin typeface="Times New Roman" panose="02020603050405020304" pitchFamily="18" charset="0"/>
                        </a:rPr>
                        <a:t>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dirty="0">
                          <a:solidFill>
                            <a:srgbClr val="000000"/>
                          </a:solidFill>
                          <a:effectLst/>
                          <a:latin typeface="Times New Roman" panose="02020603050405020304" pitchFamily="18" charset="0"/>
                        </a:rPr>
                        <a:t>2216.52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16.16%</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2205.17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16.45%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9809425"/>
                  </a:ext>
                </a:extLst>
              </a:tr>
              <a:tr h="279425">
                <a:tc>
                  <a:txBody>
                    <a:bodyPr/>
                    <a:lstStyle/>
                    <a:p>
                      <a:pPr algn="ctr" fontAlgn="ctr"/>
                      <a:r>
                        <a:rPr lang="en-IN" sz="1000" b="0" i="0" u="none" strike="noStrike">
                          <a:solidFill>
                            <a:srgbClr val="000000"/>
                          </a:solidFill>
                          <a:effectLst/>
                          <a:latin typeface="Times New Roman" panose="02020603050405020304" pitchFamily="18" charset="0"/>
                        </a:rPr>
                        <a:t>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2514.62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17.45%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2465.87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16.55%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5219592"/>
                  </a:ext>
                </a:extLst>
              </a:tr>
              <a:tr h="279425">
                <a:tc>
                  <a:txBody>
                    <a:bodyPr/>
                    <a:lstStyle/>
                    <a:p>
                      <a:pPr algn="ctr" fontAlgn="ctr"/>
                      <a:r>
                        <a:rPr lang="en-IN" sz="1000" b="0" i="0" u="none" strike="noStrike">
                          <a:solidFill>
                            <a:srgbClr val="000000"/>
                          </a:solidFill>
                          <a:effectLst/>
                          <a:latin typeface="Times New Roman" panose="02020603050405020304" pitchFamily="18" charset="0"/>
                        </a:rPr>
                        <a:t>6</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2345.34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15.40%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2165.98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8.58%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386990"/>
                  </a:ext>
                </a:extLst>
              </a:tr>
              <a:tr h="279425">
                <a:tc>
                  <a:txBody>
                    <a:bodyPr/>
                    <a:lstStyle/>
                    <a:p>
                      <a:pPr algn="ctr" fontAlgn="ctr"/>
                      <a:r>
                        <a:rPr lang="en-IN" sz="1000" b="0" i="0" u="none" strike="noStrike">
                          <a:solidFill>
                            <a:srgbClr val="000000"/>
                          </a:solidFill>
                          <a:effectLst/>
                          <a:latin typeface="Times New Roman" panose="02020603050405020304" pitchFamily="18" charset="0"/>
                        </a:rPr>
                        <a:t>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3129.59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34.97%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2708.34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25.14%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7889348"/>
                  </a:ext>
                </a:extLst>
              </a:tr>
              <a:tr h="279425">
                <a:tc>
                  <a:txBody>
                    <a:bodyPr/>
                    <a:lstStyle/>
                    <a:p>
                      <a:pPr algn="ctr" fontAlgn="ctr"/>
                      <a:r>
                        <a:rPr lang="en-IN" sz="1000" b="0" i="0" u="none" strike="noStrike">
                          <a:solidFill>
                            <a:srgbClr val="000000"/>
                          </a:solidFill>
                          <a:effectLst/>
                          <a:latin typeface="Times New Roman" panose="02020603050405020304" pitchFamily="18" charset="0"/>
                        </a:rPr>
                        <a:t>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3021.09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32.85%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2659.28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24.08%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2129472"/>
                  </a:ext>
                </a:extLst>
              </a:tr>
              <a:tr h="279425">
                <a:tc>
                  <a:txBody>
                    <a:bodyPr/>
                    <a:lstStyle/>
                    <a:p>
                      <a:pPr algn="ctr" fontAlgn="ctr"/>
                      <a:r>
                        <a:rPr lang="en-IN" sz="1000" b="0" i="0" u="none" strike="noStrike">
                          <a:solidFill>
                            <a:srgbClr val="000000"/>
                          </a:solidFill>
                          <a:effectLst/>
                          <a:latin typeface="Times New Roman" panose="02020603050405020304" pitchFamily="18" charset="0"/>
                        </a:rPr>
                        <a:t>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4868.38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44.49%</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dirty="0">
                          <a:solidFill>
                            <a:srgbClr val="000000"/>
                          </a:solidFill>
                          <a:effectLst/>
                          <a:latin typeface="Times New Roman" panose="02020603050405020304" pitchFamily="18" charset="0"/>
                        </a:rPr>
                        <a:t>4305.98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37.64%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5990648"/>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4170.55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54.93%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dirty="0">
                          <a:solidFill>
                            <a:srgbClr val="000000"/>
                          </a:solidFill>
                          <a:effectLst/>
                          <a:latin typeface="Times New Roman" panose="02020603050405020304" pitchFamily="18" charset="0"/>
                        </a:rPr>
                        <a:t>2339.28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20.00%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213555"/>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11</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5105.27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45.80%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dirty="0">
                          <a:solidFill>
                            <a:srgbClr val="000000"/>
                          </a:solidFill>
                          <a:effectLst/>
                          <a:latin typeface="Times New Roman" panose="02020603050405020304" pitchFamily="18" charset="0"/>
                        </a:rPr>
                        <a:t>4448.78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37.98%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7014545"/>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5158.87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51.44%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4795.2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48.27%</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8780942"/>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9896</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35.11%</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9679.11</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33.25%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5453326"/>
                  </a:ext>
                </a:extLst>
              </a:tr>
              <a:tr h="279425">
                <a:tc>
                  <a:txBody>
                    <a:bodyPr/>
                    <a:lstStyle/>
                    <a:p>
                      <a:pPr algn="ctr" fontAlgn="ctr"/>
                      <a:r>
                        <a:rPr lang="en-IN" sz="1000" b="0" i="0" u="none" strike="noStrike">
                          <a:solidFill>
                            <a:srgbClr val="000000"/>
                          </a:solidFill>
                          <a:effectLst/>
                          <a:latin typeface="Times New Roman" panose="02020603050405020304" pitchFamily="18" charset="0"/>
                        </a:rPr>
                        <a:t>14</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2</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550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0" i="0" u="none" strike="noStrike">
                          <a:solidFill>
                            <a:srgbClr val="000000"/>
                          </a:solidFill>
                          <a:effectLst/>
                          <a:latin typeface="Times New Roman" panose="02020603050405020304" pitchFamily="18" charset="0"/>
                        </a:rPr>
                        <a:t>13894.53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a:solidFill>
                            <a:srgbClr val="000000"/>
                          </a:solidFill>
                          <a:effectLst/>
                          <a:latin typeface="Times New Roman" panose="02020603050405020304" pitchFamily="18" charset="0"/>
                        </a:rPr>
                        <a:t>42.93%</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ctr" fontAlgn="ctr"/>
                      <a:r>
                        <a:rPr lang="en-IN" sz="1000" b="1" i="0" u="none" strike="noStrike">
                          <a:solidFill>
                            <a:srgbClr val="000000"/>
                          </a:solidFill>
                          <a:effectLst/>
                          <a:latin typeface="Times New Roman" panose="02020603050405020304" pitchFamily="18" charset="0"/>
                        </a:rPr>
                        <a:t>12657.35</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00" b="0" i="0" u="none" strike="noStrike" dirty="0">
                          <a:solidFill>
                            <a:srgbClr val="000000"/>
                          </a:solidFill>
                          <a:effectLst/>
                          <a:latin typeface="Times New Roman" panose="02020603050405020304" pitchFamily="18" charset="0"/>
                        </a:rPr>
                        <a:t>86400</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000" b="0" i="0" u="none" strike="noStrike" dirty="0">
                          <a:solidFill>
                            <a:srgbClr val="000000"/>
                          </a:solidFill>
                          <a:effectLst/>
                          <a:latin typeface="Times New Roman" panose="02020603050405020304" pitchFamily="18" charset="0"/>
                        </a:rPr>
                        <a:t>37.68%</a:t>
                      </a:r>
                    </a:p>
                  </a:txBody>
                  <a:tcPr marL="8657" marR="8657" marT="865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278838"/>
                  </a:ext>
                </a:extLst>
              </a:tr>
            </a:tbl>
          </a:graphicData>
        </a:graphic>
      </p:graphicFrame>
    </p:spTree>
    <p:extLst>
      <p:ext uri="{BB962C8B-B14F-4D97-AF65-F5344CB8AC3E}">
        <p14:creationId xmlns:p14="http://schemas.microsoft.com/office/powerpoint/2010/main" val="1983647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299" y="1550972"/>
            <a:ext cx="11363325" cy="3569182"/>
          </a:xfrm>
          <a:prstGeom prst="rect">
            <a:avLst/>
          </a:prstGeom>
        </p:spPr>
        <p:txBody>
          <a:bodyPr wrap="square">
            <a:sp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Latitude, Longitude, PickUp and Delivery values are varied randomly between </a:t>
            </a:r>
            <a:r>
              <a:rPr kumimoji="0" 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[0,125] </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 standard practice and similar ranges are followed in </a:t>
            </a:r>
            <a: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hlinkClick r:id="rId2"/>
              </a:rPr>
              <a:t>Avci Topaloglu 2016</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Since we consider vehicle road compatibility, we need to further vary the distance matrix as per different vehicle types and therefore we consider varying the distance formula.</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tab pos="457200" algn="l"/>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This </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-value from the Minkowski Distance or </a:t>
            </a:r>
            <a:r>
              <a:rPr kumimoji="0" lang="en-US" sz="20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a:t>
            </a:r>
            <a:r>
              <a:rPr kumimoji="0" lang="en-US" sz="2000" b="0" i="1" u="none" strike="noStrike" kern="1200" cap="none" spc="0" normalizeH="0" baseline="-2500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Norm</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is ranged between </a:t>
            </a:r>
            <a:r>
              <a:rPr kumimoji="0" 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(1, 2)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to obtain the desired 	effect.</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5050" t="50647" r="75789" b="45655"/>
          <a:stretch/>
        </p:blipFill>
        <p:spPr>
          <a:xfrm>
            <a:off x="5210354" y="3204400"/>
            <a:ext cx="6405508" cy="695173"/>
          </a:xfrm>
          <a:prstGeom prst="rect">
            <a:avLst/>
          </a:prstGeom>
        </p:spPr>
      </p:pic>
      <p:sp>
        <p:nvSpPr>
          <p:cNvPr id="4" name="Rectangle 3"/>
          <p:cNvSpPr>
            <a:spLocks noChangeArrowheads="1"/>
          </p:cNvSpPr>
          <p:nvPr/>
        </p:nvSpPr>
        <p:spPr bwMode="auto">
          <a:xfrm>
            <a:off x="247650" y="314325"/>
            <a:ext cx="11239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Dataset Creation</a:t>
            </a:r>
            <a:b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for future benchmarking on the given problem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by generating synthetic data:</a:t>
            </a:r>
          </a:p>
        </p:txBody>
      </p:sp>
      <p:pic>
        <p:nvPicPr>
          <p:cNvPr id="6" name="Picture 2" descr="https://miro.medium.com/v2/resize:fit:742/1*BKcnB65yMzjbRAy7FQwn3w.png"/>
          <p:cNvPicPr>
            <a:picLocks noChangeAspect="1" noChangeArrowheads="1"/>
          </p:cNvPicPr>
          <p:nvPr/>
        </p:nvPicPr>
        <p:blipFill rotWithShape="1">
          <a:blip r:embed="rId5">
            <a:extLst>
              <a:ext uri="{28A0092B-C50C-407E-A947-70E740481C1C}">
                <a14:useLocalDpi xmlns:a14="http://schemas.microsoft.com/office/drawing/2010/main" val="0"/>
              </a:ext>
            </a:extLst>
          </a:blip>
          <a:srcRect l="1949" t="3804" r="60417" b="51056"/>
          <a:stretch/>
        </p:blipFill>
        <p:spPr bwMode="auto">
          <a:xfrm>
            <a:off x="8697868" y="4896786"/>
            <a:ext cx="3160756" cy="1629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219302" y="6411053"/>
            <a:ext cx="22910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8" name="Table 7"/>
          <p:cNvGraphicFramePr>
            <a:graphicFrameLocks noGrp="1"/>
          </p:cNvGraphicFramePr>
          <p:nvPr/>
        </p:nvGraphicFramePr>
        <p:xfrm>
          <a:off x="846826" y="6136733"/>
          <a:ext cx="5597105" cy="548640"/>
        </p:xfrm>
        <a:graphic>
          <a:graphicData uri="http://schemas.openxmlformats.org/drawingml/2006/table">
            <a:tbl>
              <a:tblPr firstRow="1" firstCol="1" bandRow="1"/>
              <a:tblGrid>
                <a:gridCol w="2298171">
                  <a:extLst>
                    <a:ext uri="{9D8B030D-6E8A-4147-A177-3AD203B41FA5}">
                      <a16:colId xmlns:a16="http://schemas.microsoft.com/office/drawing/2014/main" val="2514424405"/>
                    </a:ext>
                  </a:extLst>
                </a:gridCol>
                <a:gridCol w="736579">
                  <a:extLst>
                    <a:ext uri="{9D8B030D-6E8A-4147-A177-3AD203B41FA5}">
                      <a16:colId xmlns:a16="http://schemas.microsoft.com/office/drawing/2014/main" val="2838701060"/>
                    </a:ext>
                  </a:extLst>
                </a:gridCol>
                <a:gridCol w="736579">
                  <a:extLst>
                    <a:ext uri="{9D8B030D-6E8A-4147-A177-3AD203B41FA5}">
                      <a16:colId xmlns:a16="http://schemas.microsoft.com/office/drawing/2014/main" val="2494668186"/>
                    </a:ext>
                  </a:extLst>
                </a:gridCol>
                <a:gridCol w="913448">
                  <a:extLst>
                    <a:ext uri="{9D8B030D-6E8A-4147-A177-3AD203B41FA5}">
                      <a16:colId xmlns:a16="http://schemas.microsoft.com/office/drawing/2014/main" val="1669912619"/>
                    </a:ext>
                  </a:extLst>
                </a:gridCol>
                <a:gridCol w="912328">
                  <a:extLst>
                    <a:ext uri="{9D8B030D-6E8A-4147-A177-3AD203B41FA5}">
                      <a16:colId xmlns:a16="http://schemas.microsoft.com/office/drawing/2014/main" val="1468483453"/>
                    </a:ext>
                  </a:extLst>
                </a:gridCol>
              </a:tblGrid>
              <a:tr h="0">
                <a:tc>
                  <a:txBody>
                    <a:bodyPr/>
                    <a:lstStyle/>
                    <a:p>
                      <a:pPr algn="ctr">
                        <a:spcAft>
                          <a:spcPts val="0"/>
                        </a:spcAft>
                        <a:tabLst>
                          <a:tab pos="215900" algn="l"/>
                        </a:tabLs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Vehicle Type</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2</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3</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4</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6368731"/>
                  </a:ext>
                </a:extLst>
              </a:tr>
              <a:tr h="0">
                <a:tc>
                  <a:txBody>
                    <a:bodyPr/>
                    <a:lstStyle/>
                    <a:p>
                      <a:pPr algn="ctr">
                        <a:spcAft>
                          <a:spcPts val="0"/>
                        </a:spcAft>
                        <a:tabLst>
                          <a:tab pos="215900" algn="l"/>
                        </a:tabLst>
                      </a:pPr>
                      <a:r>
                        <a:rPr lang="en-US" sz="1800" b="1" i="1">
                          <a:effectLst/>
                          <a:latin typeface="Times New Roman" panose="02020603050405020304" pitchFamily="18" charset="0"/>
                          <a:ea typeface="Calibri" panose="020F0502020204030204" pitchFamily="34" charset="0"/>
                          <a:cs typeface="Times New Roman" panose="02020603050405020304" pitchFamily="18" charset="0"/>
                        </a:rPr>
                        <a:t>p</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-value</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1.8</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1.6</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1.4</a:t>
                      </a:r>
                      <a:endParaRPr lang="en-IN"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tabLst>
                          <a:tab pos="2159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1.2</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3287368"/>
                  </a:ext>
                </a:extLst>
              </a:tr>
            </a:tbl>
          </a:graphicData>
        </a:graphic>
      </p:graphicFrame>
      <p:sp>
        <p:nvSpPr>
          <p:cNvPr id="9" name="TextBox 8"/>
          <p:cNvSpPr txBox="1"/>
          <p:nvPr/>
        </p:nvSpPr>
        <p:spPr>
          <a:xfrm>
            <a:off x="495299" y="5755865"/>
            <a:ext cx="670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our Dataset, we used these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-values for the different vehicle types: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7254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1245"/>
            <a:ext cx="121920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Local Search (LS) Technique and Threshold Accepting (TA) Criterias are used from Avci Topaloglu 2016’s ATS Heuristic</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460" y="-15903"/>
            <a:ext cx="5056192" cy="646331"/>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100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Developing Heuristic and its flavours</a:t>
            </a:r>
            <a:endParaRPr kumimoji="0" lang="en-IN"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Picture 4"/>
          <p:cNvPicPr>
            <a:picLocks noChangeAspect="1"/>
          </p:cNvPicPr>
          <p:nvPr/>
        </p:nvPicPr>
        <p:blipFill>
          <a:blip r:embed="rId2"/>
          <a:stretch>
            <a:fillRect/>
          </a:stretch>
        </p:blipFill>
        <p:spPr>
          <a:xfrm>
            <a:off x="6095995" y="3428997"/>
            <a:ext cx="9" cy="5"/>
          </a:xfrm>
          <a:prstGeom prst="rect">
            <a:avLst/>
          </a:prstGeom>
        </p:spPr>
      </p:pic>
      <p:sp>
        <p:nvSpPr>
          <p:cNvPr id="6" name="Rounded Rectangle 5"/>
          <p:cNvSpPr/>
          <p:nvPr/>
        </p:nvSpPr>
        <p:spPr>
          <a:xfrm>
            <a:off x="210887" y="1150271"/>
            <a:ext cx="7736875" cy="21989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Outer Loop Logic: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Threshold Accepting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Adaptive cooling</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retained from Avci Topaloglu 2016 ATS Heuristic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ounded Rectangle 6"/>
          <p:cNvSpPr/>
          <p:nvPr/>
        </p:nvSpPr>
        <p:spPr>
          <a:xfrm>
            <a:off x="1035170" y="2539678"/>
            <a:ext cx="9730596" cy="24671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Logic for Local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Generation of new Node Sequences through iterations over all Neighbourhood Structures: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Neighbourhood Structures retained from Avci Topaloglu 2016’s ATS Heuristic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new Neighbourhood Structures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developed</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ounded Rectangle 8"/>
          <p:cNvSpPr/>
          <p:nvPr/>
        </p:nvSpPr>
        <p:spPr>
          <a:xfrm>
            <a:off x="5894675" y="4664990"/>
            <a:ext cx="5909978" cy="194094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Inner Loop Logic: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Solution generation strategy from single Node 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We use a new </a:t>
            </a:r>
            <a:r>
              <a:rPr kumimoji="0" lang="en-US" sz="2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non-exact Decoding Mechanism</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Exact Methods are used by </a:t>
            </a:r>
            <a:r>
              <a:rPr kumimoji="0" lang="en-IN" sz="1400" b="0" i="0" u="none" strike="noStrike" kern="1200" cap="none" spc="0" normalizeH="0" baseline="0" noProof="0" dirty="0">
                <a:ln>
                  <a:noFill/>
                </a:ln>
                <a:solidFill>
                  <a:prstClr val="white"/>
                </a:solidFill>
                <a:effectLst/>
                <a:uLnTx/>
                <a:uFillTx/>
                <a:latin typeface="Georgia" panose="02040502050405020303" pitchFamily="18" charset="0"/>
                <a:ea typeface="+mn-ea"/>
                <a:cs typeface="+mn-cs"/>
                <a:hlinkClick r:id="rId3"/>
              </a:rPr>
              <a:t>Avci Topaloglu (2016)</a:t>
            </a:r>
            <a:r>
              <a:rPr kumimoji="0" lang="en-IN" sz="1400" b="0" i="0" u="none" strike="noStrike" kern="1200" cap="none" spc="0" normalizeH="0" baseline="0" noProof="0" dirty="0">
                <a:ln>
                  <a:noFill/>
                </a:ln>
                <a:solidFill>
                  <a:prstClr val="white"/>
                </a:solidFill>
                <a:effectLst/>
                <a:uLnTx/>
                <a:uFillTx/>
                <a:latin typeface="Georgia" panose="02040502050405020303" pitchFamily="18" charset="0"/>
                <a:ea typeface="+mn-ea"/>
                <a:cs typeface="+mn-cs"/>
              </a:rPr>
              <a:t> </a:t>
            </a:r>
            <a:r>
              <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and </a:t>
            </a:r>
            <a:r>
              <a:rPr kumimoji="0" lang="en-IN" sz="1400" b="0" i="0" u="sng" strike="noStrike" kern="1200" cap="none" spc="0" normalizeH="0" baseline="0" noProof="0" dirty="0">
                <a:ln>
                  <a:noFill/>
                </a:ln>
                <a:solidFill>
                  <a:prstClr val="white"/>
                </a:solidFill>
                <a:effectLst/>
                <a:uLnTx/>
                <a:uFillTx/>
                <a:latin typeface="Times New Roman" panose="02020603050405020304" pitchFamily="18" charset="0"/>
                <a:ea typeface="+mn-ea"/>
                <a:cs typeface="+mn-cs"/>
                <a:hlinkClick r:id="rId4"/>
              </a:rPr>
              <a:t>Keçeci et al. (2021)</a:t>
            </a:r>
            <a:endParaRPr kumimoji="0" lang="en-IN" sz="1400" b="0" i="0" u="sng" strike="noStrike" kern="1200" cap="none" spc="0" normalizeH="0" baseline="0" noProof="0" dirty="0">
              <a:ln>
                <a:noFill/>
              </a:ln>
              <a:solidFill>
                <a:prstClr val="white"/>
              </a:solidFill>
              <a:effectLst/>
              <a:uLnTx/>
              <a:uFillTx/>
              <a:latin typeface="Times New Roman" panose="02020603050405020304" pitchFamily="18" charset="0"/>
              <a:ea typeface="+mn-ea"/>
              <a:cs typeface="+mn-cs"/>
            </a:endParaRPr>
          </a:p>
        </p:txBody>
      </p:sp>
      <p:sp>
        <p:nvSpPr>
          <p:cNvPr id="11" name="Bent-Up Arrow 10"/>
          <p:cNvSpPr/>
          <p:nvPr/>
        </p:nvSpPr>
        <p:spPr>
          <a:xfrm rot="5400000">
            <a:off x="496521" y="3438132"/>
            <a:ext cx="628721" cy="4485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Bent-Up Arrow 11"/>
          <p:cNvSpPr/>
          <p:nvPr/>
        </p:nvSpPr>
        <p:spPr>
          <a:xfrm rot="5400000">
            <a:off x="5237228" y="4892172"/>
            <a:ext cx="548578" cy="77790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351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6" y="726023"/>
            <a:ext cx="6109487" cy="273736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526" y="-1"/>
            <a:ext cx="5738618" cy="3884177"/>
          </a:xfrm>
          <a:prstGeom prst="rect">
            <a:avLst/>
          </a:prstGeom>
        </p:spPr>
      </p:pic>
      <p:sp>
        <p:nvSpPr>
          <p:cNvPr id="7" name="Rounded Rectangle 6"/>
          <p:cNvSpPr/>
          <p:nvPr/>
        </p:nvSpPr>
        <p:spPr>
          <a:xfrm>
            <a:off x="101148" y="3891860"/>
            <a:ext cx="12016673"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6280242" y="161841"/>
            <a:ext cx="72829" cy="6603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48" y="3963457"/>
            <a:ext cx="6138193" cy="286098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111" y="3971695"/>
            <a:ext cx="5805651" cy="2834286"/>
          </a:xfrm>
          <a:prstGeom prst="rect">
            <a:avLst/>
          </a:prstGeom>
        </p:spPr>
      </p:pic>
      <p:sp>
        <p:nvSpPr>
          <p:cNvPr id="11" name="Rectangle 10"/>
          <p:cNvSpPr/>
          <p:nvPr/>
        </p:nvSpPr>
        <p:spPr>
          <a:xfrm>
            <a:off x="0" y="0"/>
            <a:ext cx="3694473" cy="587148"/>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100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Neighbourhood Structures</a:t>
            </a:r>
            <a:endParaRPr kumimoji="0" lang="en-IN"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456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9EA62F-AFC4-2230-652E-40B3ECAF5E1E}"/>
              </a:ext>
            </a:extLst>
          </p:cNvPr>
          <p:cNvSpPr txBox="1"/>
          <p:nvPr/>
        </p:nvSpPr>
        <p:spPr>
          <a:xfrm>
            <a:off x="358219" y="188537"/>
            <a:ext cx="103644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Decoding Mechanism:</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the considered Node Sequence, We start with the 0</a:t>
            </a:r>
            <a:r>
              <a:rPr kumimoji="0" lang="en-IN" sz="24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a:t>
            </a: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Node</a:t>
            </a:r>
          </a:p>
        </p:txBody>
      </p:sp>
      <p:pic>
        <p:nvPicPr>
          <p:cNvPr id="4" name="Picture 3">
            <a:extLst>
              <a:ext uri="{FF2B5EF4-FFF2-40B4-BE49-F238E27FC236}">
                <a16:creationId xmlns:a16="http://schemas.microsoft.com/office/drawing/2014/main" id="{4F0F22AA-789C-72EF-2C7E-6AF42BA42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6636"/>
            <a:ext cx="12192000" cy="5085750"/>
          </a:xfrm>
          <a:prstGeom prst="rect">
            <a:avLst/>
          </a:prstGeom>
        </p:spPr>
      </p:pic>
    </p:spTree>
    <p:extLst>
      <p:ext uri="{BB962C8B-B14F-4D97-AF65-F5344CB8AC3E}">
        <p14:creationId xmlns:p14="http://schemas.microsoft.com/office/powerpoint/2010/main" val="265972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352" y="1681470"/>
            <a:ext cx="11609293" cy="1046440"/>
          </a:xfrm>
          <a:prstGeom prst="rect">
            <a:avLst/>
          </a:prstGeom>
        </p:spPr>
        <p:txBody>
          <a:bodyPr wrap="square">
            <a:spAutoFit/>
          </a:bodyPr>
          <a:lstStyle/>
          <a:p>
            <a:pPr algn="ctr">
              <a:spcBef>
                <a:spcPts val="200"/>
              </a:spcBef>
              <a:spcAft>
                <a:spcPts val="0"/>
              </a:spcAft>
            </a:pPr>
            <a:r>
              <a:rPr lang="en-US" sz="3100" dirty="0">
                <a:solidFill>
                  <a:srgbClr val="000000"/>
                </a:solidFill>
                <a:effectLst/>
                <a:latin typeface="Times New Roman" panose="02020603050405020304" pitchFamily="18" charset="0"/>
                <a:ea typeface="Calibri" panose="020F0502020204030204" pitchFamily="34" charset="0"/>
              </a:rPr>
              <a:t>Single Depot Heterogeneous Capacitated Vehicle Routing Problem with Simultaneous Delivery and Pickup for Disaster Management Systems</a:t>
            </a:r>
            <a:endParaRPr lang="en-IN" sz="3100" dirty="0">
              <a:solidFill>
                <a:srgbClr val="000000"/>
              </a:solidFill>
              <a:effectLst/>
              <a:latin typeface="Times New Roman" panose="02020603050405020304" pitchFamily="18" charset="0"/>
              <a:ea typeface="Calibri" panose="020F0502020204030204" pitchFamily="34" charset="0"/>
            </a:endParaRPr>
          </a:p>
        </p:txBody>
      </p:sp>
      <p:sp>
        <p:nvSpPr>
          <p:cNvPr id="3" name="Rectangle 2"/>
          <p:cNvSpPr/>
          <p:nvPr/>
        </p:nvSpPr>
        <p:spPr>
          <a:xfrm>
            <a:off x="3047999" y="2902356"/>
            <a:ext cx="6096000" cy="1892826"/>
          </a:xfrm>
          <a:prstGeom prst="rect">
            <a:avLst/>
          </a:prstGeom>
        </p:spPr>
        <p:txBody>
          <a:bodyPr>
            <a:spAutoFit/>
          </a:bodyPr>
          <a:lstStyle/>
          <a:p>
            <a:pPr algn="ctr">
              <a:spcBef>
                <a:spcPts val="200"/>
              </a:spcBef>
            </a:pPr>
            <a:r>
              <a:rPr lang="en-US" dirty="0">
                <a:latin typeface="Times New Roman" panose="02020603050405020304" pitchFamily="18" charset="0"/>
                <a:ea typeface="Calibri" panose="020F0502020204030204" pitchFamily="34" charset="0"/>
                <a:cs typeface="Times New Roman" panose="02020603050405020304" pitchFamily="18" charset="0"/>
              </a:rPr>
              <a:t>IEEM 2023 Conference Presentation </a:t>
            </a:r>
            <a:endParaRPr lang="en-IN" dirty="0">
              <a:latin typeface="Times New Roman" panose="02020603050405020304" pitchFamily="18" charset="0"/>
              <a:cs typeface="Times New Roman" panose="02020603050405020304" pitchFamily="18" charset="0"/>
            </a:endParaRPr>
          </a:p>
          <a:p>
            <a:pPr algn="ctr">
              <a:spcBef>
                <a:spcPts val="200"/>
              </a:spcBef>
              <a:spcAft>
                <a:spcPts val="0"/>
              </a:spcAft>
            </a:pPr>
            <a:endParaRPr lang="en-US" sz="1600" dirty="0">
              <a:solidFill>
                <a:srgbClr val="000000"/>
              </a:solidFill>
              <a:effectLst/>
              <a:latin typeface="Times New Roman" panose="02020603050405020304" pitchFamily="18" charset="0"/>
              <a:ea typeface="Calibri" panose="020F0502020204030204" pitchFamily="34" charset="0"/>
            </a:endParaRPr>
          </a:p>
          <a:p>
            <a:pPr algn="ctr">
              <a:spcBef>
                <a:spcPts val="200"/>
              </a:spcBef>
              <a:spcAft>
                <a:spcPts val="0"/>
              </a:spcAft>
            </a:pPr>
            <a:r>
              <a:rPr lang="en-US" sz="1400" dirty="0">
                <a:solidFill>
                  <a:srgbClr val="000000"/>
                </a:solidFill>
                <a:effectLst/>
                <a:latin typeface="Times New Roman" panose="02020603050405020304" pitchFamily="18" charset="0"/>
                <a:ea typeface="Calibri" panose="020F0502020204030204" pitchFamily="34" charset="0"/>
              </a:rPr>
              <a:t>By</a:t>
            </a:r>
            <a:endParaRPr lang="en-IN" sz="1600" dirty="0">
              <a:solidFill>
                <a:srgbClr val="000000"/>
              </a:solidFill>
              <a:effectLst/>
              <a:latin typeface="Times New Roman" panose="02020603050405020304" pitchFamily="18" charset="0"/>
              <a:ea typeface="Calibri" panose="020F0502020204030204" pitchFamily="34" charset="0"/>
            </a:endParaRPr>
          </a:p>
          <a:p>
            <a:pPr algn="ctr">
              <a:lnSpc>
                <a:spcPct val="150000"/>
              </a:lnSpc>
              <a:spcBef>
                <a:spcPts val="1200"/>
              </a:spcBef>
              <a:spcAft>
                <a:spcPts val="0"/>
              </a:spcAft>
            </a:pPr>
            <a:r>
              <a:rPr lang="en-US" b="1" cap="small" dirty="0">
                <a:solidFill>
                  <a:srgbClr val="000000"/>
                </a:solidFill>
                <a:latin typeface="Times New Roman" panose="02020603050405020304" pitchFamily="18" charset="0"/>
                <a:ea typeface="Calibri" panose="020F0502020204030204" pitchFamily="34" charset="0"/>
              </a:rPr>
              <a:t>Santanu Banerjee</a:t>
            </a:r>
            <a:endParaRPr lang="en-IN" sz="1600" dirty="0">
              <a:solidFill>
                <a:srgbClr val="000000"/>
              </a:solidFill>
              <a:effectLst/>
              <a:latin typeface="Times New Roman" panose="02020603050405020304" pitchFamily="18" charset="0"/>
              <a:ea typeface="Calibri" panose="020F0502020204030204" pitchFamily="34" charset="0"/>
            </a:endParaRPr>
          </a:p>
          <a:p>
            <a:pPr algn="ctr">
              <a:lnSpc>
                <a:spcPct val="150000"/>
              </a:lnSpc>
              <a:spcBef>
                <a:spcPts val="200"/>
              </a:spcBef>
              <a:spcAft>
                <a:spcPts val="0"/>
              </a:spcAft>
            </a:pPr>
            <a:r>
              <a:rPr lang="en-US" dirty="0">
                <a:solidFill>
                  <a:srgbClr val="000000"/>
                </a:solidFill>
                <a:latin typeface="Times New Roman" panose="02020603050405020304" pitchFamily="18" charset="0"/>
                <a:ea typeface="Calibri" panose="020F0502020204030204" pitchFamily="34" charset="0"/>
              </a:rPr>
              <a:t>MS Student in Operations Research</a:t>
            </a:r>
            <a:endParaRPr lang="en-IN" sz="1600" dirty="0">
              <a:solidFill>
                <a:srgbClr val="000000"/>
              </a:solidFill>
              <a:effectLst/>
              <a:latin typeface="Times New Roman" panose="02020603050405020304" pitchFamily="18" charset="0"/>
              <a:ea typeface="Calibri" panose="020F0502020204030204" pitchFamily="34" charset="0"/>
            </a:endParaRPr>
          </a:p>
        </p:txBody>
      </p:sp>
      <p:sp>
        <p:nvSpPr>
          <p:cNvPr id="5" name="Rectangle 4"/>
          <p:cNvSpPr/>
          <p:nvPr/>
        </p:nvSpPr>
        <p:spPr>
          <a:xfrm>
            <a:off x="3047999" y="5659723"/>
            <a:ext cx="6096000" cy="1198277"/>
          </a:xfrm>
          <a:prstGeom prst="rect">
            <a:avLst/>
          </a:prstGeom>
        </p:spPr>
        <p:txBody>
          <a:bodyPr>
            <a:spAutoFit/>
          </a:bodyPr>
          <a:lstStyle/>
          <a:p>
            <a:pPr algn="ctr">
              <a:lnSpc>
                <a:spcPct val="115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Department of Industrial and Systems Engineering (ISE)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Indian Institute of Technology (IIT), Kharagpur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Kharagpur- 721302, India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BDED4A0-8C3C-710B-902B-0D19F6FDF2E7}"/>
              </a:ext>
            </a:extLst>
          </p:cNvPr>
          <p:cNvSpPr txBox="1"/>
          <p:nvPr/>
        </p:nvSpPr>
        <p:spPr>
          <a:xfrm>
            <a:off x="4319261" y="1199248"/>
            <a:ext cx="3553473"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Paper ID:		IEEM23-F-0522</a:t>
            </a:r>
          </a:p>
        </p:txBody>
      </p:sp>
      <p:pic>
        <p:nvPicPr>
          <p:cNvPr id="10" name="Picture 9" descr="http://aglasem.com/updates/wp-content/uploads/2011/07/iit_kharagpur_logo.png">
            <a:extLst>
              <a:ext uri="{FF2B5EF4-FFF2-40B4-BE49-F238E27FC236}">
                <a16:creationId xmlns:a16="http://schemas.microsoft.com/office/drawing/2014/main" id="{C080AEA3-8D7F-5C42-103C-1F5110625ACA}"/>
              </a:ext>
            </a:extLst>
          </p:cNvPr>
          <p:cNvPicPr>
            <a:picLocks noChangeAspect="1"/>
          </p:cNvPicPr>
          <p:nvPr/>
        </p:nvPicPr>
        <p:blipFill>
          <a:blip r:embed="rId2" r:link="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1639" y="4795182"/>
            <a:ext cx="808720" cy="863570"/>
          </a:xfrm>
          <a:prstGeom prst="rect">
            <a:avLst/>
          </a:prstGeom>
          <a:noFill/>
        </p:spPr>
      </p:pic>
    </p:spTree>
    <p:extLst>
      <p:ext uri="{BB962C8B-B14F-4D97-AF65-F5344CB8AC3E}">
        <p14:creationId xmlns:p14="http://schemas.microsoft.com/office/powerpoint/2010/main" val="3403038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6CEBD6-CA36-2911-7211-EC8960F905CE}"/>
              </a:ext>
            </a:extLst>
          </p:cNvPr>
          <p:cNvSpPr txBox="1"/>
          <p:nvPr/>
        </p:nvSpPr>
        <p:spPr>
          <a:xfrm>
            <a:off x="499620" y="122547"/>
            <a:ext cx="34313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new Edges are respectively added to its Mother Edge Graph.</a:t>
            </a:r>
          </a:p>
        </p:txBody>
      </p:sp>
      <p:sp>
        <p:nvSpPr>
          <p:cNvPr id="5" name="TextBox 4">
            <a:extLst>
              <a:ext uri="{FF2B5EF4-FFF2-40B4-BE49-F238E27FC236}">
                <a16:creationId xmlns:a16="http://schemas.microsoft.com/office/drawing/2014/main" id="{3BFBC530-519B-A0A1-5C33-2A6ADFDD8A6B}"/>
              </a:ext>
            </a:extLst>
          </p:cNvPr>
          <p:cNvSpPr txBox="1"/>
          <p:nvPr/>
        </p:nvSpPr>
        <p:spPr>
          <a:xfrm>
            <a:off x="4788815" y="6096986"/>
            <a:ext cx="721150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the next phase of analysis, the green ticked Edges are retained as the starting Mother Edge Graph for the subsequent Edge additions.</a:t>
            </a:r>
          </a:p>
        </p:txBody>
      </p:sp>
      <p:pic>
        <p:nvPicPr>
          <p:cNvPr id="8" name="Picture 7"/>
          <p:cNvPicPr>
            <a:picLocks noChangeAspect="1"/>
          </p:cNvPicPr>
          <p:nvPr/>
        </p:nvPicPr>
        <p:blipFill>
          <a:blip r:embed="rId2"/>
          <a:stretch>
            <a:fillRect/>
          </a:stretch>
        </p:blipFill>
        <p:spPr>
          <a:xfrm>
            <a:off x="499620" y="768878"/>
            <a:ext cx="11240219" cy="5316913"/>
          </a:xfrm>
          <a:prstGeom prst="rect">
            <a:avLst/>
          </a:prstGeom>
        </p:spPr>
      </p:pic>
    </p:spTree>
    <p:extLst>
      <p:ext uri="{BB962C8B-B14F-4D97-AF65-F5344CB8AC3E}">
        <p14:creationId xmlns:p14="http://schemas.microsoft.com/office/powerpoint/2010/main" val="377803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5AF-3A90-2FBB-8C21-A4F48FAE18FB}"/>
              </a:ext>
            </a:extLst>
          </p:cNvPr>
          <p:cNvSpPr>
            <a:spLocks noGrp="1"/>
          </p:cNvSpPr>
          <p:nvPr>
            <p:ph type="title"/>
          </p:nvPr>
        </p:nvSpPr>
        <p:spPr>
          <a:xfrm>
            <a:off x="310102" y="591671"/>
            <a:ext cx="3888188" cy="1600200"/>
          </a:xfrm>
        </p:spPr>
        <p:txBody>
          <a:bodyPr>
            <a:noAutofit/>
          </a:bodyPr>
          <a:lstStyle/>
          <a:p>
            <a:r>
              <a:rPr lang="en-IN" sz="2000" dirty="0">
                <a:latin typeface="Times New Roman" panose="02020603050405020304" pitchFamily="18" charset="0"/>
                <a:cs typeface="Times New Roman" panose="02020603050405020304" pitchFamily="18" charset="0"/>
              </a:rPr>
              <a:t>The </a:t>
            </a:r>
            <a:r>
              <a:rPr lang="en-IN" sz="2000" b="1" u="sng" dirty="0">
                <a:latin typeface="Times New Roman" panose="02020603050405020304" pitchFamily="18" charset="0"/>
                <a:cs typeface="Times New Roman" panose="02020603050405020304" pitchFamily="18" charset="0"/>
              </a:rPr>
              <a:t>Edge Graph </a:t>
            </a:r>
            <a:r>
              <a:rPr lang="en-IN" sz="2000" dirty="0">
                <a:latin typeface="Times New Roman" panose="02020603050405020304" pitchFamily="18" charset="0"/>
                <a:cs typeface="Times New Roman" panose="02020603050405020304" pitchFamily="18" charset="0"/>
              </a:rPr>
              <a:t>Generation procedures will end when there are no </a:t>
            </a:r>
            <a:r>
              <a:rPr lang="en-IN" sz="2000" b="1" u="sng" dirty="0">
                <a:latin typeface="Times New Roman" panose="02020603050405020304" pitchFamily="18" charset="0"/>
                <a:cs typeface="Times New Roman" panose="02020603050405020304" pitchFamily="18" charset="0"/>
              </a:rPr>
              <a:t>Mother Edge Graphs</a:t>
            </a:r>
          </a:p>
        </p:txBody>
      </p:sp>
      <p:sp>
        <p:nvSpPr>
          <p:cNvPr id="5" name="Title 1">
            <a:extLst>
              <a:ext uri="{FF2B5EF4-FFF2-40B4-BE49-F238E27FC236}">
                <a16:creationId xmlns:a16="http://schemas.microsoft.com/office/drawing/2014/main" id="{ABB74D9F-7979-D0CF-C7A9-10069D4E9CD3}"/>
              </a:ext>
            </a:extLst>
          </p:cNvPr>
          <p:cNvSpPr txBox="1">
            <a:spLocks/>
          </p:cNvSpPr>
          <p:nvPr/>
        </p:nvSpPr>
        <p:spPr>
          <a:xfrm>
            <a:off x="246490" y="2761129"/>
            <a:ext cx="4453817" cy="302110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Subsequently, the </a:t>
            </a:r>
            <a:r>
              <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Finished Edge Graph</a:t>
            </a: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set is analysed to find the minimum cost Edge Graph which is then the solution of the Decoding Mechanism</a:t>
            </a:r>
          </a:p>
        </p:txBody>
      </p:sp>
      <p:graphicFrame>
        <p:nvGraphicFramePr>
          <p:cNvPr id="6" name="Object 5">
            <a:extLst>
              <a:ext uri="{FF2B5EF4-FFF2-40B4-BE49-F238E27FC236}">
                <a16:creationId xmlns:a16="http://schemas.microsoft.com/office/drawing/2014/main" id="{6C5266E9-2354-80F0-66AE-574B976A8AA0}"/>
              </a:ext>
            </a:extLst>
          </p:cNvPr>
          <p:cNvGraphicFramePr>
            <a:graphicFrameLocks noChangeAspect="1"/>
          </p:cNvGraphicFramePr>
          <p:nvPr/>
        </p:nvGraphicFramePr>
        <p:xfrm>
          <a:off x="5053262" y="-7662"/>
          <a:ext cx="2814860" cy="6842676"/>
        </p:xfrm>
        <a:graphic>
          <a:graphicData uri="http://schemas.openxmlformats.org/presentationml/2006/ole">
            <mc:AlternateContent xmlns:mc="http://schemas.openxmlformats.org/markup-compatibility/2006">
              <mc:Choice xmlns:v="urn:schemas-microsoft-com:vml" Requires="v">
                <p:oleObj spid="_x0000_s1026" name="Bitmap Image" r:id="rId3" imgW="8602920" imgH="20855880" progId="Paint.Picture">
                  <p:embed/>
                </p:oleObj>
              </mc:Choice>
              <mc:Fallback>
                <p:oleObj name="Bitmap Image" r:id="rId3" imgW="8602920" imgH="20855880" progId="Paint.Picture">
                  <p:embed/>
                  <p:pic>
                    <p:nvPicPr>
                      <p:cNvPr id="6" name="Object 5">
                        <a:extLst>
                          <a:ext uri="{FF2B5EF4-FFF2-40B4-BE49-F238E27FC236}">
                            <a16:creationId xmlns:a16="http://schemas.microsoft.com/office/drawing/2014/main" id="{6C5266E9-2354-80F0-66AE-574B976A8AA0}"/>
                          </a:ext>
                        </a:extLst>
                      </p:cNvPr>
                      <p:cNvPicPr/>
                      <p:nvPr/>
                    </p:nvPicPr>
                    <p:blipFill>
                      <a:blip r:embed="rId4"/>
                      <a:stretch>
                        <a:fillRect/>
                      </a:stretch>
                    </p:blipFill>
                    <p:spPr>
                      <a:xfrm>
                        <a:off x="5053262" y="-7662"/>
                        <a:ext cx="2814860" cy="6842676"/>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637274D9-87D8-7091-E191-AA08D30CB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3263" y="-7662"/>
            <a:ext cx="7138737" cy="6858000"/>
          </a:xfrm>
          <a:prstGeom prst="rect">
            <a:avLst/>
          </a:prstGeom>
        </p:spPr>
      </p:pic>
    </p:spTree>
    <p:extLst>
      <p:ext uri="{BB962C8B-B14F-4D97-AF65-F5344CB8AC3E}">
        <p14:creationId xmlns:p14="http://schemas.microsoft.com/office/powerpoint/2010/main" val="176258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520361-18CC-F21A-E96B-5EAECD899F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35"/>
          <a:stretch/>
        </p:blipFill>
        <p:spPr>
          <a:xfrm>
            <a:off x="0" y="243076"/>
            <a:ext cx="12192000" cy="6325338"/>
          </a:xfrm>
          <a:prstGeom prst="rect">
            <a:avLst/>
          </a:prstGeom>
        </p:spPr>
      </p:pic>
    </p:spTree>
    <p:extLst>
      <p:ext uri="{BB962C8B-B14F-4D97-AF65-F5344CB8AC3E}">
        <p14:creationId xmlns:p14="http://schemas.microsoft.com/office/powerpoint/2010/main" val="3929127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155" y="127218"/>
            <a:ext cx="1185168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Heuristic discussed till here (we name it as ATSAH) is capable of generating good solutions but for smaller instances of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larger instances, it starts to take a lot of time and often runs into memory issue.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identify that the process of accepting all new Edges lead to an enormous number of combinations.</a:t>
            </a:r>
          </a:p>
        </p:txBody>
      </p:sp>
      <p:pic>
        <p:nvPicPr>
          <p:cNvPr id="7" name="Picture 6"/>
          <p:cNvPicPr>
            <a:picLocks noChangeAspect="1"/>
          </p:cNvPicPr>
          <p:nvPr/>
        </p:nvPicPr>
        <p:blipFill>
          <a:blip r:embed="rId2"/>
          <a:stretch>
            <a:fillRect/>
          </a:stretch>
        </p:blipFill>
        <p:spPr>
          <a:xfrm>
            <a:off x="-1" y="1966739"/>
            <a:ext cx="12192000" cy="2800350"/>
          </a:xfrm>
          <a:prstGeom prst="rect">
            <a:avLst/>
          </a:prstGeom>
        </p:spPr>
      </p:pic>
      <p:sp>
        <p:nvSpPr>
          <p:cNvPr id="8" name="Rectangle 7"/>
          <p:cNvSpPr/>
          <p:nvPr/>
        </p:nvSpPr>
        <p:spPr>
          <a:xfrm>
            <a:off x="86556" y="5259527"/>
            <a:ext cx="1201888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Earlier we were accepting all the feasible edges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create separate new Mother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Now we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devise a dynamic formula to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accept only a single new Edge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the Mother Graph to proceed on towards the developing a single Traversed Graph.</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0364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7498" y="286878"/>
            <a:ext cx="1181828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Present Heuristic progressively creates Edges and judges whether to keep them using Machine-Tuning</a:t>
            </a:r>
            <a:endParaRPr kumimoji="0" lang="en-IN" sz="2000" b="0" i="0" u="none" strike="noStrike" kern="1200" cap="none" spc="0" normalizeH="0" baseline="0" noProof="0" dirty="0">
              <a:ln>
                <a:noFill/>
              </a:ln>
              <a:solidFill>
                <a:srgbClr val="FF0000"/>
              </a:solidFill>
              <a:effectLst/>
              <a:uLnTx/>
              <a:uFillTx/>
              <a:latin typeface="Georgia" panose="02040502050405020303" pitchFamily="18" charset="0"/>
              <a:ea typeface="+mn-ea"/>
              <a:cs typeface="+mn-cs"/>
            </a:endParaRPr>
          </a:p>
        </p:txBody>
      </p:sp>
      <p:sp>
        <p:nvSpPr>
          <p:cNvPr id="7" name="Rectangle 6"/>
          <p:cNvSpPr/>
          <p:nvPr/>
        </p:nvSpPr>
        <p:spPr>
          <a:xfrm>
            <a:off x="317498" y="1409935"/>
            <a:ext cx="448983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Assumed Node Sequence with few Edges:</a:t>
            </a:r>
          </a:p>
        </p:txBody>
      </p:sp>
      <p:sp>
        <p:nvSpPr>
          <p:cNvPr id="8" name="Rectangle 7"/>
          <p:cNvSpPr/>
          <p:nvPr/>
        </p:nvSpPr>
        <p:spPr>
          <a:xfrm>
            <a:off x="317498" y="2671491"/>
            <a:ext cx="320792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Multiple New Edges are created:-</a:t>
            </a:r>
          </a:p>
        </p:txBody>
      </p:sp>
      <p:sp>
        <p:nvSpPr>
          <p:cNvPr id="10" name="Rectangle 9"/>
          <p:cNvSpPr/>
          <p:nvPr/>
        </p:nvSpPr>
        <p:spPr>
          <a:xfrm>
            <a:off x="5577465" y="1032772"/>
            <a:ext cx="524521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The parameters of new Edges (L,F,V) are fed into either of the 3 judging formulas</a:t>
            </a:r>
            <a:endParaRPr kumimoji="0" lang="en-IN" sz="1600" b="0" i="0" u="none" strike="noStrike" kern="1200" cap="none" spc="0" normalizeH="0" baseline="0" noProof="0" dirty="0">
              <a:ln>
                <a:noFill/>
              </a:ln>
              <a:solidFill>
                <a:srgbClr val="00B050"/>
              </a:solidFill>
              <a:effectLst/>
              <a:uLnTx/>
              <a:uFillTx/>
              <a:latin typeface="Georgia" panose="02040502050405020303" pitchFamily="18" charset="0"/>
              <a:ea typeface="+mn-ea"/>
              <a:cs typeface="+mn-cs"/>
            </a:endParaRPr>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1002" t="43627" r="53157" b="47983"/>
          <a:stretch/>
        </p:blipFill>
        <p:spPr>
          <a:xfrm>
            <a:off x="549089" y="1718209"/>
            <a:ext cx="4683317" cy="52657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861" y="3336086"/>
            <a:ext cx="6053935" cy="1730846"/>
          </a:xfrm>
          <a:prstGeom prst="rect">
            <a:avLst/>
          </a:prstGeom>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55791" t="5206" b="20490"/>
          <a:stretch/>
        </p:blipFill>
        <p:spPr>
          <a:xfrm>
            <a:off x="1311965" y="3149042"/>
            <a:ext cx="3157566" cy="3260035"/>
          </a:xfrm>
          <a:prstGeom prst="rect">
            <a:avLst/>
          </a:prstGeom>
        </p:spPr>
      </p:pic>
      <p:sp>
        <p:nvSpPr>
          <p:cNvPr id="16" name="Rectangle 15"/>
          <p:cNvSpPr/>
          <p:nvPr/>
        </p:nvSpPr>
        <p:spPr>
          <a:xfrm>
            <a:off x="5232406" y="5602484"/>
            <a:ext cx="690338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The Edge (from among the newly created Edges) which has the minimum value of the above selected Expression is added to the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00B050"/>
              </a:solidFill>
              <a:effectLst/>
              <a:uLnTx/>
              <a:uFillTx/>
              <a:latin typeface="Georgia" panose="020405020504050203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B050"/>
                </a:solidFill>
                <a:effectLst/>
                <a:uLnTx/>
                <a:uFillTx/>
                <a:latin typeface="Georgia" panose="02040502050405020303" pitchFamily="18" charset="0"/>
                <a:ea typeface="+mn-ea"/>
                <a:cs typeface="+mn-cs"/>
              </a:rPr>
              <a:t>This process is continued till the last Node is reached (i.e. no Node is left).</a:t>
            </a:r>
          </a:p>
        </p:txBody>
      </p:sp>
      <p:sp>
        <p:nvSpPr>
          <p:cNvPr id="2" name="Rectangle 1"/>
          <p:cNvSpPr/>
          <p:nvPr/>
        </p:nvSpPr>
        <p:spPr>
          <a:xfrm>
            <a:off x="7224467" y="1617547"/>
            <a:ext cx="4619601" cy="1304460"/>
          </a:xfrm>
          <a:prstGeom prst="rect">
            <a:avLst/>
          </a:prstGeom>
        </p:spPr>
        <p:txBody>
          <a:bodyPr wrap="square">
            <a:spAutoFit/>
          </a:bodyPr>
          <a:lstStyle/>
          <a:p>
            <a:pPr marL="342900" marR="0" lvl="0" indent="-342900" algn="just" defTabSz="914400" rtl="0" eaLnBrk="1" fontAlgn="auto" latinLnBrk="0" hangingPunct="1">
              <a:lnSpc>
                <a:spcPct val="115000"/>
              </a:lnSpc>
              <a:spcBef>
                <a:spcPts val="0"/>
              </a:spcBef>
              <a:spcAft>
                <a:spcPts val="1000"/>
              </a:spcAft>
              <a:buClrTx/>
              <a:buSzTx/>
              <a:buFont typeface="Symbol" panose="05050102010706020507" pitchFamily="18" charset="2"/>
              <a:buBlip>
                <a:blip r:embed="rId4"/>
              </a:buBlip>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Length of the route (number of nodes)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1000"/>
              </a:spcAft>
              <a:buClrTx/>
              <a:buSzTx/>
              <a:buFont typeface="Symbol" panose="05050102010706020507" pitchFamily="18" charset="2"/>
              <a:buBlip>
                <a:blip r:embed="rId4"/>
              </a:buBlip>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Fixed Cost of the route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1000"/>
              </a:spcAft>
              <a:buClrTx/>
              <a:buSzTx/>
              <a:buFont typeface="Symbol" panose="05050102010706020507" pitchFamily="18" charset="2"/>
              <a:buBlip>
                <a:blip r:embed="rId4"/>
              </a:buBlip>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Variable Cost of the route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12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331" y="587896"/>
            <a:ext cx="10636370" cy="729430"/>
          </a:xfrm>
          <a:prstGeom prst="rect">
            <a:avLst/>
          </a:prstGeom>
        </p:spPr>
        <p:txBody>
          <a:bodyPr wrap="square">
            <a:spAutoFit/>
          </a:bodyPr>
          <a:lstStyle/>
          <a:p>
            <a:pPr marL="0" marR="0" lvl="0" indent="228600" algn="l" defTabSz="9144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For each parameter we have a Mean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μ</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and a Standard Deviation (</a:t>
            </a:r>
            <a:r>
              <a:rPr kumimoji="0" lang="en-IN"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σ</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b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equations for changing the parameter value whenever better solutions are obtained is shown:</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0" y="-11565"/>
            <a:ext cx="374173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Parameter Perturbation:</a:t>
            </a:r>
            <a:endParaRPr kumimoji="0" lang="en-IN"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42979" y="1469809"/>
              <a:ext cx="5070895" cy="2982202"/>
            </p:xfrm>
            <a:graphic>
              <a:graphicData uri="http://schemas.openxmlformats.org/drawingml/2006/table">
                <a:tbl>
                  <a:tblPr firstRow="1" firstCol="1" bandRow="1"/>
                  <a:tblGrid>
                    <a:gridCol w="5070895">
                      <a:extLst>
                        <a:ext uri="{9D8B030D-6E8A-4147-A177-3AD203B41FA5}">
                          <a16:colId xmlns:a16="http://schemas.microsoft.com/office/drawing/2014/main" val="696722633"/>
                        </a:ext>
                      </a:extLst>
                    </a:gridCol>
                  </a:tblGrid>
                  <a:tr h="657069">
                    <a:tc>
                      <a:txBody>
                        <a:bodyPr/>
                        <a:lstStyle/>
                        <a:p>
                          <a:pPr algn="l">
                            <a:lnSpc>
                              <a:spcPct val="115000"/>
                            </a:lnSpc>
                            <a:spcAft>
                              <a:spcPts val="1000"/>
                            </a:spcAft>
                          </a:pPr>
                          <a14:m>
                            <m:oMathPara xmlns:m="http://schemas.openxmlformats.org/officeDocument/2006/math">
                              <m:oMathParaPr>
                                <m:jc m:val="centerGroup"/>
                              </m:oMathParaPr>
                              <m:oMath xmlns:m="http://schemas.openxmlformats.org/officeDocument/2006/math">
                                <m:sSubSup>
                                  <m:sSubSupPr>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up>
                                    <m:r>
                                      <a:rPr lang="en-US" sz="1400" i="1">
                                        <a:effectLst/>
                                        <a:latin typeface="Cambria Math" panose="02040503050406030204" pitchFamily="18" charset="0"/>
                                        <a:ea typeface="Calibri" panose="020F0502020204030204" pitchFamily="34" charset="0"/>
                                        <a:cs typeface="Times New Roman" panose="02020603050405020304" pitchFamily="18" charset="0"/>
                                      </a:rPr>
                                      <m:t>𝑛𝑒𝑤</m:t>
                                    </m:r>
                                  </m:sup>
                                </m:sSub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num>
                                  <m:den>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den>
                                </m:f>
                              </m:oMath>
                            </m:oMathPara>
                          </a14:m>
                          <a:endParaRPr lang="en-IN"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3211245954"/>
                      </a:ext>
                    </a:extLst>
                  </a:tr>
                  <a:tr h="709909">
                    <a:tc>
                      <a:txBody>
                        <a:bodyPr/>
                        <a:lstStyle/>
                        <a:p>
                          <a:pPr algn="l">
                            <a:lnSpc>
                              <a:spcPct val="115000"/>
                            </a:lnSpc>
                            <a:spcAft>
                              <a:spcPts val="1000"/>
                            </a:spcAft>
                          </a:pPr>
                          <a14:m>
                            <m:oMathPara xmlns:m="http://schemas.openxmlformats.org/officeDocument/2006/math">
                              <m:oMathParaPr>
                                <m:jc m:val="centerGroup"/>
                              </m:oMathParaPr>
                              <m:oMath xmlns:m="http://schemas.openxmlformats.org/officeDocument/2006/math">
                                <m:sSubSup>
                                  <m:sSubSupPr>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up>
                                    <m:r>
                                      <a:rPr lang="en-US" sz="1400" i="1">
                                        <a:effectLst/>
                                        <a:latin typeface="Cambria Math" panose="02040503050406030204" pitchFamily="18" charset="0"/>
                                        <a:ea typeface="Calibri" panose="020F0502020204030204" pitchFamily="34" charset="0"/>
                                        <a:cs typeface="Times New Roman" panose="02020603050405020304" pitchFamily="18" charset="0"/>
                                      </a:rPr>
                                      <m:t>𝑛𝑒𝑤</m:t>
                                    </m:r>
                                  </m:sup>
                                </m:sSub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num>
                                      <m:den>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den>
                                    </m:f>
                                  </m:e>
                                </m:d>
                              </m:oMath>
                            </m:oMathPara>
                          </a14:m>
                          <a:endParaRPr lang="en-IN"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3844597454"/>
                      </a:ext>
                    </a:extLst>
                  </a:tr>
                  <a:tr h="807612">
                    <a:tc>
                      <a:txBody>
                        <a:bodyPr/>
                        <a:lstStyle/>
                        <a:p>
                          <a:pPr algn="l">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=2000</m:t>
                                </m:r>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1500</m:t>
                                                </m:r>
                                              </m:den>
                                            </m:f>
                                          </m:e>
                                        </m:d>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sup>
                                    </m:s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1000</m:t>
                                                </m:r>
                                              </m:den>
                                            </m:f>
                                          </m:e>
                                        </m:d>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5</m:t>
                                        </m:r>
                                      </m:sup>
                                    </m:sSup>
                                  </m:e>
                                </m:d>
                              </m:oMath>
                            </m:oMathPara>
                          </a14:m>
                          <a:endParaRPr lang="en-IN"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1060940049"/>
                      </a:ext>
                    </a:extLst>
                  </a:tr>
                  <a:tr h="807612">
                    <a:tc>
                      <a:txBody>
                        <a:bodyPr/>
                        <a:lstStyle/>
                        <a:p>
                          <a:pPr algn="l">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=3250</m:t>
                                </m:r>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2750</m:t>
                                                </m:r>
                                              </m:den>
                                            </m:f>
                                          </m:e>
                                        </m:d>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sup>
                                    </m:s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750</m:t>
                                                </m:r>
                                              </m:den>
                                            </m:f>
                                          </m:e>
                                        </m:d>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5</m:t>
                                        </m:r>
                                      </m:sup>
                                    </m:sSup>
                                  </m:e>
                                </m:d>
                              </m:oMath>
                            </m:oMathPara>
                          </a14:m>
                          <a:endParaRPr lang="en-IN"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6461037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209982479"/>
                  </p:ext>
                </p:extLst>
              </p:nvPr>
            </p:nvGraphicFramePr>
            <p:xfrm>
              <a:off x="242979" y="1469809"/>
              <a:ext cx="5070895" cy="2982202"/>
            </p:xfrm>
            <a:graphic>
              <a:graphicData uri="http://schemas.openxmlformats.org/drawingml/2006/table">
                <a:tbl>
                  <a:tblPr firstRow="1" firstCol="1" bandRow="1"/>
                  <a:tblGrid>
                    <a:gridCol w="5070895">
                      <a:extLst>
                        <a:ext uri="{9D8B030D-6E8A-4147-A177-3AD203B41FA5}">
                          <a16:colId xmlns:a16="http://schemas.microsoft.com/office/drawing/2014/main" val="696722633"/>
                        </a:ext>
                      </a:extLst>
                    </a:gridCol>
                  </a:tblGrid>
                  <a:tr h="657069">
                    <a:tc>
                      <a:txBody>
                        <a:bodyPr/>
                        <a:lstStyle/>
                        <a:p>
                          <a:endParaRPr lang="en-US"/>
                        </a:p>
                      </a:txBody>
                      <a:tcPr marL="68429" marR="68429" marT="0" marB="0">
                        <a:lnL>
                          <a:noFill/>
                        </a:lnL>
                        <a:lnR>
                          <a:noFill/>
                        </a:lnR>
                        <a:lnT>
                          <a:noFill/>
                        </a:lnT>
                        <a:lnB>
                          <a:noFill/>
                        </a:lnB>
                        <a:blipFill>
                          <a:blip r:embed="rId2"/>
                          <a:stretch>
                            <a:fillRect b="-353704"/>
                          </a:stretch>
                        </a:blipFill>
                      </a:tcPr>
                    </a:tc>
                    <a:extLst>
                      <a:ext uri="{0D108BD9-81ED-4DB2-BD59-A6C34878D82A}">
                        <a16:rowId xmlns:a16="http://schemas.microsoft.com/office/drawing/2014/main" val="3211245954"/>
                      </a:ext>
                    </a:extLst>
                  </a:tr>
                  <a:tr h="709909">
                    <a:tc>
                      <a:txBody>
                        <a:bodyPr/>
                        <a:lstStyle/>
                        <a:p>
                          <a:endParaRPr lang="en-US"/>
                        </a:p>
                      </a:txBody>
                      <a:tcPr marL="68429" marR="68429" marT="0" marB="0">
                        <a:lnL>
                          <a:noFill/>
                        </a:lnL>
                        <a:lnR>
                          <a:noFill/>
                        </a:lnR>
                        <a:lnT>
                          <a:noFill/>
                        </a:lnT>
                        <a:lnB>
                          <a:noFill/>
                        </a:lnB>
                        <a:blipFill>
                          <a:blip r:embed="rId2"/>
                          <a:stretch>
                            <a:fillRect t="-92308" b="-226496"/>
                          </a:stretch>
                        </a:blipFill>
                      </a:tcPr>
                    </a:tc>
                    <a:extLst>
                      <a:ext uri="{0D108BD9-81ED-4DB2-BD59-A6C34878D82A}">
                        <a16:rowId xmlns:a16="http://schemas.microsoft.com/office/drawing/2014/main" val="3844597454"/>
                      </a:ext>
                    </a:extLst>
                  </a:tr>
                  <a:tr h="807612">
                    <a:tc>
                      <a:txBody>
                        <a:bodyPr/>
                        <a:lstStyle/>
                        <a:p>
                          <a:endParaRPr lang="en-US"/>
                        </a:p>
                      </a:txBody>
                      <a:tcPr marL="68429" marR="68429" marT="0" marB="0">
                        <a:lnL>
                          <a:noFill/>
                        </a:lnL>
                        <a:lnR>
                          <a:noFill/>
                        </a:lnR>
                        <a:lnT>
                          <a:noFill/>
                        </a:lnT>
                        <a:lnB>
                          <a:noFill/>
                        </a:lnB>
                        <a:blipFill>
                          <a:blip r:embed="rId2"/>
                          <a:stretch>
                            <a:fillRect t="-170455" b="-100758"/>
                          </a:stretch>
                        </a:blipFill>
                      </a:tcPr>
                    </a:tc>
                    <a:extLst>
                      <a:ext uri="{0D108BD9-81ED-4DB2-BD59-A6C34878D82A}">
                        <a16:rowId xmlns:a16="http://schemas.microsoft.com/office/drawing/2014/main" val="1060940049"/>
                      </a:ext>
                    </a:extLst>
                  </a:tr>
                  <a:tr h="807612">
                    <a:tc>
                      <a:txBody>
                        <a:bodyPr/>
                        <a:lstStyle/>
                        <a:p>
                          <a:endParaRPr lang="en-US"/>
                        </a:p>
                      </a:txBody>
                      <a:tcPr marL="68429" marR="68429" marT="0" marB="0">
                        <a:lnL>
                          <a:noFill/>
                        </a:lnL>
                        <a:lnR>
                          <a:noFill/>
                        </a:lnR>
                        <a:lnT>
                          <a:noFill/>
                        </a:lnT>
                        <a:lnB>
                          <a:noFill/>
                        </a:lnB>
                        <a:blipFill>
                          <a:blip r:embed="rId2"/>
                          <a:stretch>
                            <a:fillRect t="-268421"/>
                          </a:stretch>
                        </a:blipFill>
                      </a:tcPr>
                    </a:tc>
                    <a:extLst>
                      <a:ext uri="{0D108BD9-81ED-4DB2-BD59-A6C34878D82A}">
                        <a16:rowId xmlns:a16="http://schemas.microsoft.com/office/drawing/2014/main" val="646103701"/>
                      </a:ext>
                    </a:extLst>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6459027" y="1775221"/>
                <a:ext cx="5022731" cy="147732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where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𝑎</m:t>
                    </m:r>
                  </m:oMath>
                </a14:m>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is the current value of parameter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f</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is the current overall iteration of the Heuristic</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1" u="none" strike="noStrike" kern="1200" cap="none" spc="0" normalizeH="0" baseline="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f</a:t>
                </a:r>
                <a:r>
                  <a:rPr kumimoji="0" lang="en-US" sz="1800" b="0" i="1" u="none" strike="noStrike" kern="1200" cap="none" spc="0" normalizeH="0" baseline="-25000" noProof="0" dirty="0" err="1">
                    <a:ln>
                      <a:noFill/>
                    </a:ln>
                    <a:solidFill>
                      <a:prstClr val="black"/>
                    </a:solidFill>
                    <a:effectLst/>
                    <a:uLnTx/>
                    <a:uFillTx/>
                    <a:latin typeface="Times New Roman" panose="02020603050405020304" pitchFamily="18" charset="0"/>
                    <a:ea typeface="Calibri" panose="020F0502020204030204" pitchFamily="34" charset="0"/>
                    <a:cs typeface="+mn-cs"/>
                  </a:rPr>
                  <a:t>itr</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is the maximum number of iterations without any solution improvement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is the number of Nodes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6459027" y="1775221"/>
                <a:ext cx="5022731" cy="1477328"/>
              </a:xfrm>
              <a:prstGeom prst="rect">
                <a:avLst/>
              </a:prstGeom>
              <a:blipFill>
                <a:blip r:embed="rId3"/>
                <a:stretch>
                  <a:fillRect l="-851" t="-2058" r="-365" b="-4938"/>
                </a:stretch>
              </a:blipFill>
            </p:spPr>
            <p:txBody>
              <a:bodyPr/>
              <a:lstStyle/>
              <a:p>
                <a:r>
                  <a:rPr lang="en-IN">
                    <a:noFill/>
                  </a:rPr>
                  <a:t> </a:t>
                </a:r>
              </a:p>
            </p:txBody>
          </p:sp>
        </mc:Fallback>
      </mc:AlternateContent>
      <p:sp>
        <p:nvSpPr>
          <p:cNvPr id="6" name="Rectangle 5"/>
          <p:cNvSpPr/>
          <p:nvPr/>
        </p:nvSpPr>
        <p:spPr>
          <a:xfrm>
            <a:off x="4839418" y="3558434"/>
            <a:ext cx="7154174" cy="694036"/>
          </a:xfrm>
          <a:prstGeom prst="rect">
            <a:avLst/>
          </a:prstGeom>
        </p:spPr>
        <p:txBody>
          <a:bodyPr wrap="square">
            <a:spAutoFit/>
          </a:bodyPr>
          <a:lstStyle/>
          <a:p>
            <a:pPr marL="0" marR="0" lvl="0" indent="228600" algn="l" defTabSz="914400" rtl="0" eaLnBrk="1" fontAlgn="auto" latinLnBrk="0" hangingPunct="1">
              <a:lnSpc>
                <a:spcPct val="115000"/>
              </a:lnSpc>
              <a:spcBef>
                <a:spcPts val="0"/>
              </a:spcBef>
              <a:spcAft>
                <a:spcPts val="10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terminating criteria of the Heuristic algorithm is when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reaches </a:t>
            </a:r>
            <a:r>
              <a:rPr kumimoji="0" lang="en-US" sz="18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a:t>
            </a:r>
            <a:r>
              <a:rPr kumimoji="0" lang="en-US" sz="1800" b="0" i="1" u="none" strike="noStrike" kern="1200" cap="none" spc="0" normalizeH="0" baseline="-2500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itr</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r>
            <a:b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use the later equation to calculate </a:t>
            </a:r>
            <a:r>
              <a:rPr kumimoji="0" lang="en-US" sz="16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a:t>
            </a:r>
            <a:r>
              <a:rPr kumimoji="0" lang="en-US" sz="1600" b="0" i="1" u="none" strike="noStrike" kern="1200" cap="none" spc="0" normalizeH="0" baseline="-2500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itr</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for larger problem sizes)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7047781" y="5879109"/>
            <a:ext cx="4954437" cy="800219"/>
          </a:xfrm>
          <a:prstGeom prst="rect">
            <a:avLst/>
          </a:prstGeom>
        </p:spPr>
        <p:txBody>
          <a:bodyPr wrap="square">
            <a:spAutoFit/>
          </a:bodyPr>
          <a:lstStyle/>
          <a:p>
            <a:pPr marL="0" marR="0" lvl="0" indent="228600" algn="ctr" defTabSz="914400" rtl="0" eaLnBrk="1" fontAlgn="auto" latinLnBrk="0" hangingPunct="1">
              <a:lnSpc>
                <a:spcPct val="115000"/>
              </a:lnSpc>
              <a:spcBef>
                <a:spcPts val="0"/>
              </a:spcBef>
              <a:spcAft>
                <a:spcPts val="10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Algorithm till here is named ATSA-MT where MT stands for Machine Tuning</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86283" y="4493778"/>
              <a:ext cx="6361984" cy="2286254"/>
            </p:xfrm>
            <a:graphic>
              <a:graphicData uri="http://schemas.openxmlformats.org/drawingml/2006/table">
                <a:tbl>
                  <a:tblPr firstRow="1" firstCol="1" bandRow="1"/>
                  <a:tblGrid>
                    <a:gridCol w="795248">
                      <a:extLst>
                        <a:ext uri="{9D8B030D-6E8A-4147-A177-3AD203B41FA5}">
                          <a16:colId xmlns:a16="http://schemas.microsoft.com/office/drawing/2014/main" val="1604112966"/>
                        </a:ext>
                      </a:extLst>
                    </a:gridCol>
                    <a:gridCol w="795248">
                      <a:extLst>
                        <a:ext uri="{9D8B030D-6E8A-4147-A177-3AD203B41FA5}">
                          <a16:colId xmlns:a16="http://schemas.microsoft.com/office/drawing/2014/main" val="956765182"/>
                        </a:ext>
                      </a:extLst>
                    </a:gridCol>
                    <a:gridCol w="795248">
                      <a:extLst>
                        <a:ext uri="{9D8B030D-6E8A-4147-A177-3AD203B41FA5}">
                          <a16:colId xmlns:a16="http://schemas.microsoft.com/office/drawing/2014/main" val="2705782619"/>
                        </a:ext>
                      </a:extLst>
                    </a:gridCol>
                    <a:gridCol w="795248">
                      <a:extLst>
                        <a:ext uri="{9D8B030D-6E8A-4147-A177-3AD203B41FA5}">
                          <a16:colId xmlns:a16="http://schemas.microsoft.com/office/drawing/2014/main" val="2257532848"/>
                        </a:ext>
                      </a:extLst>
                    </a:gridCol>
                    <a:gridCol w="795248">
                      <a:extLst>
                        <a:ext uri="{9D8B030D-6E8A-4147-A177-3AD203B41FA5}">
                          <a16:colId xmlns:a16="http://schemas.microsoft.com/office/drawing/2014/main" val="337508976"/>
                        </a:ext>
                      </a:extLst>
                    </a:gridCol>
                    <a:gridCol w="795248">
                      <a:extLst>
                        <a:ext uri="{9D8B030D-6E8A-4147-A177-3AD203B41FA5}">
                          <a16:colId xmlns:a16="http://schemas.microsoft.com/office/drawing/2014/main" val="2331260064"/>
                        </a:ext>
                      </a:extLst>
                    </a:gridCol>
                    <a:gridCol w="795248">
                      <a:extLst>
                        <a:ext uri="{9D8B030D-6E8A-4147-A177-3AD203B41FA5}">
                          <a16:colId xmlns:a16="http://schemas.microsoft.com/office/drawing/2014/main" val="1796945645"/>
                        </a:ext>
                      </a:extLst>
                    </a:gridCol>
                    <a:gridCol w="795248">
                      <a:extLst>
                        <a:ext uri="{9D8B030D-6E8A-4147-A177-3AD203B41FA5}">
                          <a16:colId xmlns:a16="http://schemas.microsoft.com/office/drawing/2014/main" val="1629223757"/>
                        </a:ext>
                      </a:extLst>
                    </a:gridCol>
                  </a:tblGrid>
                  <a:tr h="228760">
                    <a:tc>
                      <a:txBody>
                        <a:bodyPr/>
                        <a:lstStyle/>
                        <a:p>
                          <a:pPr indent="114300" algn="just">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a</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b</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c</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d</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e</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f</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dirty="0">
                              <a:effectLst/>
                              <a:latin typeface="Times New Roman" panose="02020603050405020304" pitchFamily="18" charset="0"/>
                              <a:ea typeface="Calibri" panose="020F0502020204030204" pitchFamily="34" charset="0"/>
                              <a:cs typeface="Times New Roman" panose="02020603050405020304" pitchFamily="18" charset="0"/>
                            </a:rPr>
                            <a:t>g</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0528242"/>
                      </a:ext>
                    </a:extLst>
                  </a:tr>
                  <a:tr h="277452">
                    <a:tc>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5951733"/>
                      </a:ext>
                    </a:extLst>
                  </a:tr>
                  <a:tr h="277452">
                    <a:tc>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6164571"/>
                      </a:ext>
                    </a:extLst>
                  </a:tr>
                  <a:tr h="228760">
                    <a:tc gridSpan="2">
                      <a:txBody>
                        <a:bodyPr/>
                        <a:lstStyle/>
                        <a:p>
                          <a:pPr indent="114300" algn="just">
                            <a:spcAft>
                              <a:spcPts val="0"/>
                            </a:spcAft>
                            <a:tabLst>
                              <a:tab pos="2159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h</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i</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j</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k</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l</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m</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404568"/>
                      </a:ext>
                    </a:extLst>
                  </a:tr>
                  <a:tr h="228760">
                    <a:tc gridSpan="2">
                      <a:txBody>
                        <a:bodyPr/>
                        <a:lstStyle/>
                        <a:p>
                          <a:pPr indent="114300" algn="ctr">
                            <a:spcAft>
                              <a:spcPts val="0"/>
                            </a:spcAft>
                            <a:tabLst>
                              <a:tab pos="215900" algn="l"/>
                            </a:tabLs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0 , 2</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−2 , 1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0 , 2</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−2 , 1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0 , 1</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0745846"/>
                      </a:ext>
                    </a:extLst>
                  </a:tr>
                  <a:tr h="277452">
                    <a:tc gridSpan="2">
                      <a:txBody>
                        <a:bodyPr/>
                        <a:lstStyle/>
                        <a:p>
                          <a:pPr indent="114300" algn="ctr">
                            <a:spcAft>
                              <a:spcPts val="0"/>
                            </a:spcAft>
                            <a:tabLst>
                              <a:tab pos="215900" algn="l"/>
                            </a:tabLs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1,</m:t>
                                </m:r>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895023"/>
                      </a:ext>
                    </a:extLst>
                  </a:tr>
                  <a:tr h="228760">
                    <a:tc gridSpan="2">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n</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o</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p</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q</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r</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s</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434681"/>
                      </a:ext>
                    </a:extLst>
                  </a:tr>
                  <a:tr h="265616">
                    <a:tc gridSpan="2">
                      <a:txBody>
                        <a:bodyPr/>
                        <a:lstStyle/>
                        <a:p>
                          <a:pPr indent="114300" algn="ctr">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5</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5</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5</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5</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2</m:t>
                                    </m:r>
                                  </m:den>
                                </m:f>
                                <m:r>
                                  <a:rPr lang="en-US" sz="1050" i="1">
                                    <a:effectLst/>
                                    <a:latin typeface="Cambria Math" panose="02040503050406030204" pitchFamily="18" charset="0"/>
                                    <a:ea typeface="Calibri" panose="020F0502020204030204" pitchFamily="34" charset="0"/>
                                    <a:cs typeface="Times New Roman" panose="02020603050405020304" pitchFamily="18" charset="0"/>
                                  </a:rPr>
                                  <m:t>,</m:t>
                                </m:r>
                                <m:f>
                                  <m:fPr>
                                    <m:type m:val="skw"/>
                                    <m:ctrlPr>
                                      <a:rPr lang="en-IN" sz="1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05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050" i="1">
                                        <a:effectLst/>
                                        <a:latin typeface="Cambria Math" panose="02040503050406030204" pitchFamily="18" charset="0"/>
                                        <a:ea typeface="Calibri" panose="020F0502020204030204" pitchFamily="34" charset="0"/>
                                        <a:cs typeface="Times New Roman" panose="02020603050405020304" pitchFamily="18" charset="0"/>
                                      </a:rPr>
                                      <m:t>2</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Calibri" panose="020F0502020204030204" pitchFamily="34" charset="0"/>
                                    <a:cs typeface="Times New Roman" panose="02020603050405020304" pitchFamily="18" charset="0"/>
                                  </a:rPr>
                                  <m:t>−2 , 2</m:t>
                                </m:r>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4940197"/>
                      </a:ext>
                    </a:extLst>
                  </a:tr>
                  <a:tr h="273242">
                    <a:tc gridSpan="2">
                      <a:txBody>
                        <a:bodyPr/>
                        <a:lstStyle/>
                        <a:p>
                          <a:pPr indent="114300" algn="ctr">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14:m>
                            <m:oMathPara xmlns:m="http://schemas.openxmlformats.org/officeDocument/2006/math">
                              <m:oMathParaPr>
                                <m:jc m:val="centerGroup"/>
                              </m:oMathParaPr>
                              <m:oMath xmlns:m="http://schemas.openxmlformats.org/officeDocument/2006/math">
                                <m:f>
                                  <m:fPr>
                                    <m:type m:val="skw"/>
                                    <m:ctrlPr>
                                      <a:rPr lang="en-IN" sz="1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1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US" sz="1100" i="1">
                                        <a:effectLst/>
                                        <a:latin typeface="Cambria Math" panose="02040503050406030204" pitchFamily="18" charset="0"/>
                                        <a:ea typeface="Calibri" panose="020F0502020204030204" pitchFamily="34" charset="0"/>
                                        <a:cs typeface="Times New Roman" panose="02020603050405020304" pitchFamily="18" charset="0"/>
                                      </a:rPr>
                                      <m:t>4</m:t>
                                    </m:r>
                                  </m:den>
                                </m:f>
                              </m:oMath>
                            </m:oMathPara>
                          </a14:m>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77943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161494356"/>
                  </p:ext>
                </p:extLst>
              </p:nvPr>
            </p:nvGraphicFramePr>
            <p:xfrm>
              <a:off x="86283" y="4493778"/>
              <a:ext cx="6361984" cy="2286254"/>
            </p:xfrm>
            <a:graphic>
              <a:graphicData uri="http://schemas.openxmlformats.org/drawingml/2006/table">
                <a:tbl>
                  <a:tblPr firstRow="1" firstCol="1" bandRow="1"/>
                  <a:tblGrid>
                    <a:gridCol w="795248">
                      <a:extLst>
                        <a:ext uri="{9D8B030D-6E8A-4147-A177-3AD203B41FA5}">
                          <a16:colId xmlns:a16="http://schemas.microsoft.com/office/drawing/2014/main" val="1604112966"/>
                        </a:ext>
                      </a:extLst>
                    </a:gridCol>
                    <a:gridCol w="795248">
                      <a:extLst>
                        <a:ext uri="{9D8B030D-6E8A-4147-A177-3AD203B41FA5}">
                          <a16:colId xmlns:a16="http://schemas.microsoft.com/office/drawing/2014/main" val="956765182"/>
                        </a:ext>
                      </a:extLst>
                    </a:gridCol>
                    <a:gridCol w="795248">
                      <a:extLst>
                        <a:ext uri="{9D8B030D-6E8A-4147-A177-3AD203B41FA5}">
                          <a16:colId xmlns:a16="http://schemas.microsoft.com/office/drawing/2014/main" val="2705782619"/>
                        </a:ext>
                      </a:extLst>
                    </a:gridCol>
                    <a:gridCol w="795248">
                      <a:extLst>
                        <a:ext uri="{9D8B030D-6E8A-4147-A177-3AD203B41FA5}">
                          <a16:colId xmlns:a16="http://schemas.microsoft.com/office/drawing/2014/main" val="2257532848"/>
                        </a:ext>
                      </a:extLst>
                    </a:gridCol>
                    <a:gridCol w="795248">
                      <a:extLst>
                        <a:ext uri="{9D8B030D-6E8A-4147-A177-3AD203B41FA5}">
                          <a16:colId xmlns:a16="http://schemas.microsoft.com/office/drawing/2014/main" val="337508976"/>
                        </a:ext>
                      </a:extLst>
                    </a:gridCol>
                    <a:gridCol w="795248">
                      <a:extLst>
                        <a:ext uri="{9D8B030D-6E8A-4147-A177-3AD203B41FA5}">
                          <a16:colId xmlns:a16="http://schemas.microsoft.com/office/drawing/2014/main" val="2331260064"/>
                        </a:ext>
                      </a:extLst>
                    </a:gridCol>
                    <a:gridCol w="795248">
                      <a:extLst>
                        <a:ext uri="{9D8B030D-6E8A-4147-A177-3AD203B41FA5}">
                          <a16:colId xmlns:a16="http://schemas.microsoft.com/office/drawing/2014/main" val="1796945645"/>
                        </a:ext>
                      </a:extLst>
                    </a:gridCol>
                    <a:gridCol w="795248">
                      <a:extLst>
                        <a:ext uri="{9D8B030D-6E8A-4147-A177-3AD203B41FA5}">
                          <a16:colId xmlns:a16="http://schemas.microsoft.com/office/drawing/2014/main" val="1629223757"/>
                        </a:ext>
                      </a:extLst>
                    </a:gridCol>
                  </a:tblGrid>
                  <a:tr h="228760">
                    <a:tc>
                      <a:txBody>
                        <a:bodyPr/>
                        <a:lstStyle/>
                        <a:p>
                          <a:pPr indent="114300" algn="just">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a</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b</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c</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d</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e</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f</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dirty="0">
                              <a:effectLst/>
                              <a:latin typeface="Times New Roman" panose="02020603050405020304" pitchFamily="18" charset="0"/>
                              <a:ea typeface="Calibri" panose="020F0502020204030204" pitchFamily="34" charset="0"/>
                              <a:cs typeface="Times New Roman" panose="02020603050405020304" pitchFamily="18" charset="0"/>
                            </a:rPr>
                            <a:t>g</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0528242"/>
                      </a:ext>
                    </a:extLst>
                  </a:tr>
                  <a:tr h="277452">
                    <a:tc>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1538" t="-120000" r="-603846"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120000" r="-499237"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120000" r="-403077"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120000" r="-300000"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120000" r="-202308"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120000" r="-100763" b="-83555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703846" t="-120000" r="-1538" b="-835556"/>
                          </a:stretch>
                        </a:blipFill>
                      </a:tcPr>
                    </a:tc>
                    <a:extLst>
                      <a:ext uri="{0D108BD9-81ED-4DB2-BD59-A6C34878D82A}">
                        <a16:rowId xmlns:a16="http://schemas.microsoft.com/office/drawing/2014/main" val="2325951733"/>
                      </a:ext>
                    </a:extLst>
                  </a:tr>
                  <a:tr h="277452">
                    <a:tc>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01538" t="-215217" r="-603846" b="-717391"/>
                          </a:stretch>
                        </a:blipFill>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215217" r="-202308" b="-717391"/>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215217" r="-100763" b="-717391"/>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703846" t="-215217" r="-1538" b="-717391"/>
                          </a:stretch>
                        </a:blipFill>
                      </a:tcPr>
                    </a:tc>
                    <a:extLst>
                      <a:ext uri="{0D108BD9-81ED-4DB2-BD59-A6C34878D82A}">
                        <a16:rowId xmlns:a16="http://schemas.microsoft.com/office/drawing/2014/main" val="3616164571"/>
                      </a:ext>
                    </a:extLst>
                  </a:tr>
                  <a:tr h="228760">
                    <a:tc gridSpan="2">
                      <a:txBody>
                        <a:bodyPr/>
                        <a:lstStyle/>
                        <a:p>
                          <a:pPr indent="114300" algn="just">
                            <a:spcAft>
                              <a:spcPts val="0"/>
                            </a:spcAft>
                            <a:tabLst>
                              <a:tab pos="2159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h</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i</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j</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k</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l</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m</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404568"/>
                      </a:ext>
                    </a:extLst>
                  </a:tr>
                  <a:tr h="228760">
                    <a:tc gridSpan="2">
                      <a:txBody>
                        <a:bodyPr/>
                        <a:lstStyle/>
                        <a:p>
                          <a:pPr indent="114300" algn="ctr">
                            <a:spcAft>
                              <a:spcPts val="0"/>
                            </a:spcAft>
                            <a:tabLst>
                              <a:tab pos="215900" algn="l"/>
                            </a:tabLs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494595" r="-499237"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494595" r="-403077"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494595" r="-300000"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494595" r="-202308"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494595" r="-100763" b="-6891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703846" t="-494595" r="-1538" b="-689189"/>
                          </a:stretch>
                        </a:blipFill>
                      </a:tcPr>
                    </a:tc>
                    <a:extLst>
                      <a:ext uri="{0D108BD9-81ED-4DB2-BD59-A6C34878D82A}">
                        <a16:rowId xmlns:a16="http://schemas.microsoft.com/office/drawing/2014/main" val="1900745846"/>
                      </a:ext>
                    </a:extLst>
                  </a:tr>
                  <a:tr h="277452">
                    <a:tc gridSpan="2">
                      <a:txBody>
                        <a:bodyPr/>
                        <a:lstStyle/>
                        <a:p>
                          <a:pPr indent="114300" algn="ctr">
                            <a:spcAft>
                              <a:spcPts val="0"/>
                            </a:spcAft>
                            <a:tabLst>
                              <a:tab pos="215900" algn="l"/>
                            </a:tabLs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478261" r="-499237" b="-454348"/>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478261" r="-403077" b="-454348"/>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478261" r="-300000" b="-454348"/>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478261" r="-202308" b="-454348"/>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478261" r="-100763" b="-454348"/>
                          </a:stretch>
                        </a:blipFill>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895023"/>
                      </a:ext>
                    </a:extLst>
                  </a:tr>
                  <a:tr h="228760">
                    <a:tc gridSpan="2">
                      <a:txBody>
                        <a:bodyPr/>
                        <a:lstStyle/>
                        <a:p>
                          <a:pPr indent="114300" algn="just">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n</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o</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p</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q</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r</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200" b="1" i="1">
                              <a:effectLst/>
                              <a:latin typeface="Times New Roman" panose="02020603050405020304" pitchFamily="18" charset="0"/>
                              <a:ea typeface="Calibri" panose="020F0502020204030204" pitchFamily="34" charset="0"/>
                              <a:cs typeface="Times New Roman" panose="02020603050405020304" pitchFamily="18" charset="0"/>
                            </a:rPr>
                            <a:t>s</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434681"/>
                      </a:ext>
                    </a:extLst>
                  </a:tr>
                  <a:tr h="265616">
                    <a:tc gridSpan="2">
                      <a:txBody>
                        <a:bodyPr/>
                        <a:lstStyle/>
                        <a:p>
                          <a:pPr indent="114300" algn="ctr">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µ</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688636" r="-499237"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688636" r="-403077"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688636" r="-300000"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688636" r="-202308"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98473" t="-688636" r="-100763" b="-29090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703846" t="-688636" r="-1538" b="-290909"/>
                          </a:stretch>
                        </a:blipFill>
                      </a:tcPr>
                    </a:tc>
                    <a:extLst>
                      <a:ext uri="{0D108BD9-81ED-4DB2-BD59-A6C34878D82A}">
                        <a16:rowId xmlns:a16="http://schemas.microsoft.com/office/drawing/2014/main" val="3994940197"/>
                      </a:ext>
                    </a:extLst>
                  </a:tr>
                  <a:tr h="273242">
                    <a:tc gridSpan="2">
                      <a:txBody>
                        <a:bodyPr/>
                        <a:lstStyle/>
                        <a:p>
                          <a:pPr indent="114300" algn="ctr">
                            <a:spcAft>
                              <a:spcPts val="0"/>
                            </a:spcAft>
                            <a:tabLst>
                              <a:tab pos="215900" algn="l"/>
                            </a:tabLs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σ</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00000" t="-771111" r="-499237" b="-184444"/>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02308" t="-771111" r="-403077" b="-184444"/>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99237" t="-771111" r="-300000" b="-184444"/>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503077" t="-771111" r="-202308" b="-184444"/>
                          </a:stretch>
                        </a:blipFill>
                      </a:tcPr>
                    </a:tc>
                    <a:tc>
                      <a:txBody>
                        <a:bodyPr/>
                        <a:lstStyle/>
                        <a:p>
                          <a:pPr indent="114300" algn="ctr">
                            <a:spcAft>
                              <a:spcPts val="0"/>
                            </a:spcAft>
                            <a:tabLst>
                              <a:tab pos="215900" algn="l"/>
                            </a:tabLst>
                          </a:pPr>
                          <a:r>
                            <a:rPr lang="en-US" sz="110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ctr">
                            <a:spcAft>
                              <a:spcPts val="0"/>
                            </a:spcAft>
                            <a:tabLst>
                              <a:tab pos="215900" algn="l"/>
                            </a:tabLs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779431"/>
                      </a:ext>
                    </a:extLst>
                  </a:tr>
                </a:tbl>
              </a:graphicData>
            </a:graphic>
          </p:graphicFrame>
        </mc:Fallback>
      </mc:AlternateContent>
      <p:sp>
        <p:nvSpPr>
          <p:cNvPr id="10" name="TextBox 9"/>
          <p:cNvSpPr txBox="1"/>
          <p:nvPr/>
        </p:nvSpPr>
        <p:spPr>
          <a:xfrm>
            <a:off x="7258898" y="4946506"/>
            <a:ext cx="23647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Initial parameter values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 name="Left Arrow 10"/>
          <p:cNvSpPr/>
          <p:nvPr/>
        </p:nvSpPr>
        <p:spPr>
          <a:xfrm>
            <a:off x="6547448" y="4946506"/>
            <a:ext cx="724619" cy="3946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49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rameterRadar_ATSAML_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954219" y="79844"/>
            <a:ext cx="3069534" cy="3069534"/>
          </a:xfrm>
          <a:prstGeom prst="rect">
            <a:avLst/>
          </a:prstGeom>
        </p:spPr>
      </p:pic>
      <p:pic>
        <p:nvPicPr>
          <p:cNvPr id="3" name="FullComparison_ATSAML_1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598064" y="3043507"/>
            <a:ext cx="6781321" cy="3814493"/>
          </a:xfrm>
          <a:prstGeom prst="rect">
            <a:avLst/>
          </a:prstGeom>
        </p:spPr>
      </p:pic>
      <p:pic>
        <p:nvPicPr>
          <p:cNvPr id="4" name="OutputVideo_ATSAML_10">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9010" y="1315944"/>
            <a:ext cx="5848708" cy="5317007"/>
          </a:xfrm>
          <a:prstGeom prst="rect">
            <a:avLst/>
          </a:prstGeom>
        </p:spPr>
      </p:pic>
      <p:sp>
        <p:nvSpPr>
          <p:cNvPr id="5" name="Rectangle 4"/>
          <p:cNvSpPr/>
          <p:nvPr/>
        </p:nvSpPr>
        <p:spPr>
          <a:xfrm>
            <a:off x="205465" y="79844"/>
            <a:ext cx="8783260"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Solution comparison for the 35 Node instance is shown for the ATSA-MT-10</a:t>
            </a:r>
            <a:b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br>
            <a:r>
              <a:rPr kumimoji="0" lang="en-US" sz="1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(for all the 30 runs)</a:t>
            </a: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t>
            </a:r>
            <a:endParaRPr kumimoji="0" lang="en-IN" sz="2000" b="0" i="0" u="none" strike="noStrike" kern="1200" cap="none" spc="0" normalizeH="0" baseline="0" noProof="0" dirty="0">
              <a:ln>
                <a:noFill/>
              </a:ln>
              <a:solidFill>
                <a:srgbClr val="FF0000"/>
              </a:solidFill>
              <a:effectLst/>
              <a:uLnTx/>
              <a:uFillTx/>
              <a:latin typeface="Georgia" panose="02040502050405020303" pitchFamily="18" charset="0"/>
              <a:ea typeface="+mn-ea"/>
              <a:cs typeface="+mn-cs"/>
            </a:endParaRPr>
          </a:p>
        </p:txBody>
      </p:sp>
    </p:spTree>
    <p:extLst>
      <p:ext uri="{BB962C8B-B14F-4D97-AF65-F5344CB8AC3E}">
        <p14:creationId xmlns:p14="http://schemas.microsoft.com/office/powerpoint/2010/main" val="2618046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video>
              <p:cMediaNode vol="80000">
                <p:cTn id="19"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4217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Introduction of the JellyFishing Search:</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TextBox 2"/>
          <p:cNvSpPr txBox="1"/>
          <p:nvPr/>
        </p:nvSpPr>
        <p:spPr>
          <a:xfrm>
            <a:off x="293298" y="603849"/>
            <a:ext cx="10929668" cy="38779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Problem Identified in the ATSA-MT: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S.D. values of all parameters become exceedingly low</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remove this bottleneck by introducing a new technique inspired by the locomotion of Jellyfishes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imagine the Bell/Hood of a Jellyfish to be the S.D.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Whenever the S.D. for a parameter breaches a threshold minimum,</a:t>
            </a:r>
            <a:b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S.D. starts increasing (Relax Phase)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Similarly after breaching an upper-threshold, the S.D. starts decreasing again (Squeeze Phase)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process of Squeeze and Relax continues until the Heuristic terminates…</a:t>
            </a:r>
          </a:p>
        </p:txBody>
      </p:sp>
      <p:pic>
        <p:nvPicPr>
          <p:cNvPr id="2052" name="Picture 4" descr="See Iridescent Jellyfish and Glowing Wonders of the Sea in World Oceans Day  Photos - Scientific Americ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120132">
            <a:off x="8642291" y="800842"/>
            <a:ext cx="3240000" cy="216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6308786" y="4744690"/>
              <a:ext cx="5883215" cy="1825818"/>
            </p:xfrm>
            <a:graphic>
              <a:graphicData uri="http://schemas.openxmlformats.org/drawingml/2006/table">
                <a:tbl>
                  <a:tblPr firstRow="1" firstCol="1" bandRow="1"/>
                  <a:tblGrid>
                    <a:gridCol w="4813540">
                      <a:extLst>
                        <a:ext uri="{9D8B030D-6E8A-4147-A177-3AD203B41FA5}">
                          <a16:colId xmlns:a16="http://schemas.microsoft.com/office/drawing/2014/main" val="3299808914"/>
                        </a:ext>
                      </a:extLst>
                    </a:gridCol>
                    <a:gridCol w="1069675">
                      <a:extLst>
                        <a:ext uri="{9D8B030D-6E8A-4147-A177-3AD203B41FA5}">
                          <a16:colId xmlns:a16="http://schemas.microsoft.com/office/drawing/2014/main" val="3159252009"/>
                        </a:ext>
                      </a:extLst>
                    </a:gridCol>
                  </a:tblGrid>
                  <a:tr h="1014923">
                    <a:tc>
                      <a:txBody>
                        <a:bodyPr/>
                        <a:lstStyle/>
                        <a:p>
                          <a:pPr algn="just">
                            <a:spcAft>
                              <a:spcPts val="0"/>
                            </a:spcAft>
                          </a:pPr>
                          <a14:m>
                            <m:oMathPara xmlns:m="http://schemas.openxmlformats.org/officeDocument/2006/math">
                              <m:oMathParaPr>
                                <m:jc m:val="centerGroup"/>
                              </m:oMathParaPr>
                              <m:oMath xmlns:m="http://schemas.openxmlformats.org/officeDocument/2006/math">
                                <m:sSubSup>
                                  <m:sSub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400">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up>
                                    <m:r>
                                      <a:rPr lang="en-US" sz="1400" i="1">
                                        <a:effectLst/>
                                        <a:latin typeface="Cambria Math" panose="02040503050406030204" pitchFamily="18" charset="0"/>
                                        <a:ea typeface="Calibri" panose="020F0502020204030204" pitchFamily="34" charset="0"/>
                                        <a:cs typeface="Times New Roman" panose="02020603050405020304" pitchFamily="18" charset="0"/>
                                      </a:rPr>
                                      <m:t>𝑛𝑒𝑤</m:t>
                                    </m:r>
                                  </m:sup>
                                </m:sSub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a:effectLst/>
                                        <a:latin typeface="Cambria Math" panose="02040503050406030204" pitchFamily="18" charset="0"/>
                                        <a:ea typeface="Calibri" panose="020F0502020204030204" pitchFamily="34" charset="0"/>
                                        <a:cs typeface="Times New Roman" panose="02020603050405020304" pitchFamily="18" charset="0"/>
                                      </a:rPr>
                                      <m:t>µ</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100</m:t>
                                                </m:r>
                                              </m:e>
                                              <m:sup>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−3</m:t>
                                                    </m:r>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num>
                                                  <m:den>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den>
                                                </m:f>
                                              </m:sup>
                                            </m:s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num>
                                                      <m:den>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den>
                                                    </m:f>
                                                  </m:e>
                                                </m:d>
                                              </m:e>
                                              <m:sup>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15</m:t>
                                                    </m:r>
                                                  </m:den>
                                                </m:f>
                                              </m:sup>
                                            </m:sSup>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2</m:t>
                                            </m:r>
                                          </m:den>
                                        </m:f>
                                      </m:e>
                                    </m:d>
                                  </m:e>
                                  <m:sup>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400" i="1">
                                            <a:effectLst/>
                                            <a:latin typeface="Cambria Math" panose="02040503050406030204" pitchFamily="18" charset="0"/>
                                            <a:ea typeface="Calibri" panose="020F0502020204030204" pitchFamily="34" charset="0"/>
                                            <a:cs typeface="Times New Roman" panose="02020603050405020304" pitchFamily="18" charset="0"/>
                                          </a:rPr>
                                          <m:t>2</m:t>
                                        </m:r>
                                      </m:den>
                                    </m:f>
                                  </m:sup>
                                </m:sSup>
                              </m:oMath>
                            </m:oMathPara>
                          </a14:m>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tc>
                      <a:txBody>
                        <a:bodyPr/>
                        <a:lstStyle/>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( 19 )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1492904687"/>
                      </a:ext>
                    </a:extLst>
                  </a:tr>
                  <a:tr h="491109">
                    <a:tc>
                      <a:txBody>
                        <a:bodyPr/>
                        <a:lstStyle/>
                        <a:p>
                          <a:pPr algn="just">
                            <a:spcAft>
                              <a:spcPts val="0"/>
                            </a:spcAft>
                          </a:pPr>
                          <a14:m>
                            <m:oMathPara xmlns:m="http://schemas.openxmlformats.org/officeDocument/2006/math">
                              <m:oMathParaPr>
                                <m:jc m:val="centerGroup"/>
                              </m:oMathParaPr>
                              <m:oMath xmlns:m="http://schemas.openxmlformats.org/officeDocument/2006/math">
                                <m:sSubSup>
                                  <m:sSubSup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up>
                                    <m:r>
                                      <a:rPr lang="en-US" sz="1400" i="1">
                                        <a:effectLst/>
                                        <a:latin typeface="Cambria Math" panose="02040503050406030204" pitchFamily="18" charset="0"/>
                                        <a:ea typeface="Calibri" panose="020F0502020204030204" pitchFamily="34" charset="0"/>
                                        <a:cs typeface="Times New Roman" panose="02020603050405020304" pitchFamily="18" charset="0"/>
                                      </a:rPr>
                                      <m:t>𝑛𝑒𝑤</m:t>
                                    </m:r>
                                  </m:sup>
                                </m:sSub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σ</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d>
                                  <m:d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𝐷</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sub>
                                        </m:sSub>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num>
                                          <m:den>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den>
                                        </m:f>
                                      </m:num>
                                      <m:den>
                                        <m:r>
                                          <a:rPr lang="en-US" sz="14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𝑎</m:t>
                                            </m:r>
                                          </m:sub>
                                        </m:sSub>
                                        <m:f>
                                          <m:f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num>
                                          <m:den>
                                            <m:sSub>
                                              <m:sSubPr>
                                                <m:ctrlPr>
                                                  <a:rPr lang="en-IN" sz="1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𝑖𝑡𝑟</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r>
                                              <a:rPr lang="en-US" sz="1400" i="1">
                                                <a:effectLst/>
                                                <a:latin typeface="Cambria Math" panose="02040503050406030204" pitchFamily="18" charset="0"/>
                                                <a:ea typeface="Calibri" panose="020F0502020204030204" pitchFamily="34" charset="0"/>
                                                <a:cs typeface="Times New Roman" panose="02020603050405020304" pitchFamily="18" charset="0"/>
                                              </a:rPr>
                                              <m:t>(0,1)</m:t>
                                            </m:r>
                                          </m:den>
                                        </m:f>
                                      </m:den>
                                    </m:f>
                                  </m:e>
                                </m:d>
                              </m:oMath>
                            </m:oMathPara>
                          </a14:m>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tc>
                      <a:txBody>
                        <a:bodyPr/>
                        <a:lstStyle/>
                        <a:p>
                          <a:pP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( 20 )</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2630813066"/>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063506535"/>
                  </p:ext>
                </p:extLst>
              </p:nvPr>
            </p:nvGraphicFramePr>
            <p:xfrm>
              <a:off x="6308786" y="4744690"/>
              <a:ext cx="5883215" cy="1825818"/>
            </p:xfrm>
            <a:graphic>
              <a:graphicData uri="http://schemas.openxmlformats.org/drawingml/2006/table">
                <a:tbl>
                  <a:tblPr firstRow="1" firstCol="1" bandRow="1"/>
                  <a:tblGrid>
                    <a:gridCol w="4813540">
                      <a:extLst>
                        <a:ext uri="{9D8B030D-6E8A-4147-A177-3AD203B41FA5}">
                          <a16:colId xmlns:a16="http://schemas.microsoft.com/office/drawing/2014/main" val="3299808914"/>
                        </a:ext>
                      </a:extLst>
                    </a:gridCol>
                    <a:gridCol w="1069675">
                      <a:extLst>
                        <a:ext uri="{9D8B030D-6E8A-4147-A177-3AD203B41FA5}">
                          <a16:colId xmlns:a16="http://schemas.microsoft.com/office/drawing/2014/main" val="3159252009"/>
                        </a:ext>
                      </a:extLst>
                    </a:gridCol>
                  </a:tblGrid>
                  <a:tr h="1014923">
                    <a:tc>
                      <a:txBody>
                        <a:bodyPr/>
                        <a:lstStyle/>
                        <a:p>
                          <a:endParaRPr lang="en-US"/>
                        </a:p>
                      </a:txBody>
                      <a:tcPr marL="68429" marR="68429" marT="0" marB="0">
                        <a:lnL>
                          <a:noFill/>
                        </a:lnL>
                        <a:lnR>
                          <a:noFill/>
                        </a:lnR>
                        <a:lnT>
                          <a:noFill/>
                        </a:lnT>
                        <a:lnB>
                          <a:noFill/>
                        </a:lnB>
                        <a:blipFill>
                          <a:blip r:embed="rId3"/>
                          <a:stretch>
                            <a:fillRect r="-22124" b="-80838"/>
                          </a:stretch>
                        </a:blipFill>
                      </a:tcPr>
                    </a:tc>
                    <a:tc>
                      <a:txBody>
                        <a:bodyPr/>
                        <a:lstStyle/>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( 19 )</a:t>
                          </a:r>
                          <a:endParaRPr lang="en-IN"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1492904687"/>
                      </a:ext>
                    </a:extLst>
                  </a:tr>
                  <a:tr h="810895">
                    <a:tc>
                      <a:txBody>
                        <a:bodyPr/>
                        <a:lstStyle/>
                        <a:p>
                          <a:endParaRPr lang="en-US"/>
                        </a:p>
                      </a:txBody>
                      <a:tcPr marL="68429" marR="68429" marT="0" marB="0">
                        <a:lnL>
                          <a:noFill/>
                        </a:lnL>
                        <a:lnR>
                          <a:noFill/>
                        </a:lnR>
                        <a:lnT>
                          <a:noFill/>
                        </a:lnT>
                        <a:lnB>
                          <a:noFill/>
                        </a:lnB>
                        <a:blipFill>
                          <a:blip r:embed="rId3"/>
                          <a:stretch>
                            <a:fillRect t="-125564" r="-22124" b="-1504"/>
                          </a:stretch>
                        </a:blipFill>
                      </a:tcPr>
                    </a:tc>
                    <a:tc>
                      <a:txBody>
                        <a:bodyPr/>
                        <a:lstStyle/>
                        <a:p>
                          <a:pP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( 20 )</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429" marR="68429" marT="0" marB="0">
                        <a:lnL>
                          <a:noFill/>
                        </a:lnL>
                        <a:lnR>
                          <a:noFill/>
                        </a:lnR>
                        <a:lnT>
                          <a:noFill/>
                        </a:lnT>
                        <a:lnB>
                          <a:noFill/>
                        </a:lnB>
                      </a:tcPr>
                    </a:tc>
                    <a:extLst>
                      <a:ext uri="{0D108BD9-81ED-4DB2-BD59-A6C34878D82A}">
                        <a16:rowId xmlns:a16="http://schemas.microsoft.com/office/drawing/2014/main" val="2630813066"/>
                      </a:ext>
                    </a:extLst>
                  </a:tr>
                </a:tbl>
              </a:graphicData>
            </a:graphic>
          </p:graphicFrame>
        </mc:Fallback>
      </mc:AlternateContent>
      <p:sp>
        <p:nvSpPr>
          <p:cNvPr id="9" name="Rectangle 8"/>
          <p:cNvSpPr/>
          <p:nvPr/>
        </p:nvSpPr>
        <p:spPr>
          <a:xfrm>
            <a:off x="0" y="4744690"/>
            <a:ext cx="6435306"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We now use equations (19) and (20) to update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µ</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 and </a:t>
            </a:r>
            <a:r>
              <a:rPr kumimoji="0" lang="en-US" sz="18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σ</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 for each parameter:</a:t>
            </a:r>
            <a:b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b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where R(α,β) refers to a random number in the range [α, 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and D is independent Search Directions for each parameter, taking value 1 when the corresponding parameter’s S.D. is less than 10</a:t>
            </a:r>
            <a:r>
              <a:rPr kumimoji="0" lang="en-US" sz="1400" b="0" i="1" u="none" strike="noStrike" kern="1200" cap="none" spc="0" normalizeH="0" baseline="30000" noProof="0" dirty="0">
                <a:ln>
                  <a:noFill/>
                </a:ln>
                <a:solidFill>
                  <a:prstClr val="black"/>
                </a:solidFill>
                <a:effectLst/>
                <a:uLnTx/>
                <a:uFillTx/>
                <a:latin typeface="Times New Roman" panose="02020603050405020304" pitchFamily="18" charset="0"/>
                <a:ea typeface="SimSun" panose="02010600030101010101" pitchFamily="2" charset="-122"/>
                <a:cs typeface="+mn-cs"/>
              </a:rPr>
              <a:t>-9</a:t>
            </a:r>
            <a:r>
              <a:rPr kumimoji="0" lang="en-US" sz="1400" b="0" i="1" u="none" strike="noStrike" kern="120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mn-cs"/>
              </a:rPr>
              <a:t>, and -1 when the corresponding parameter’s S.D. is more than 10</a:t>
            </a:r>
            <a:r>
              <a:rPr kumimoji="0" lang="en-US" sz="1400" b="0" i="1" u="none" strike="noStrike" kern="1200" cap="none" spc="0" normalizeH="0" baseline="30000" noProof="0" dirty="0">
                <a:ln>
                  <a:noFill/>
                </a:ln>
                <a:solidFill>
                  <a:prstClr val="black"/>
                </a:solidFill>
                <a:effectLst/>
                <a:uLnTx/>
                <a:uFillTx/>
                <a:latin typeface="Times New Roman" panose="02020603050405020304" pitchFamily="18" charset="0"/>
                <a:ea typeface="SimSun" panose="02010600030101010101" pitchFamily="2" charset="-122"/>
                <a:cs typeface="+mn-cs"/>
              </a:rPr>
              <a:t>0</a:t>
            </a:r>
            <a:endParaRPr kumimoji="0" lang="en-IN"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9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58" y="-1"/>
            <a:ext cx="10885084" cy="6858001"/>
          </a:xfrm>
          <a:prstGeom prst="rect">
            <a:avLst/>
          </a:prstGeom>
        </p:spPr>
      </p:pic>
    </p:spTree>
    <p:extLst>
      <p:ext uri="{BB962C8B-B14F-4D97-AF65-F5344CB8AC3E}">
        <p14:creationId xmlns:p14="http://schemas.microsoft.com/office/powerpoint/2010/main" val="3981469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0" y="0"/>
          <a:ext cx="12192000" cy="6853473"/>
        </p:xfrm>
        <a:graphic>
          <a:graphicData uri="http://schemas.openxmlformats.org/drawingml/2006/table">
            <a:tbl>
              <a:tblPr firstRow="1" bandRow="1">
                <a:tableStyleId>{2D5ABB26-0587-4C30-8999-92F81FD0307C}</a:tableStyleId>
              </a:tblPr>
              <a:tblGrid>
                <a:gridCol w="1267485">
                  <a:extLst>
                    <a:ext uri="{9D8B030D-6E8A-4147-A177-3AD203B41FA5}">
                      <a16:colId xmlns:a16="http://schemas.microsoft.com/office/drawing/2014/main" val="1046922239"/>
                    </a:ext>
                  </a:extLst>
                </a:gridCol>
                <a:gridCol w="3639493">
                  <a:extLst>
                    <a:ext uri="{9D8B030D-6E8A-4147-A177-3AD203B41FA5}">
                      <a16:colId xmlns:a16="http://schemas.microsoft.com/office/drawing/2014/main" val="3315380328"/>
                    </a:ext>
                  </a:extLst>
                </a:gridCol>
                <a:gridCol w="3739081">
                  <a:extLst>
                    <a:ext uri="{9D8B030D-6E8A-4147-A177-3AD203B41FA5}">
                      <a16:colId xmlns:a16="http://schemas.microsoft.com/office/drawing/2014/main" val="821463570"/>
                    </a:ext>
                  </a:extLst>
                </a:gridCol>
                <a:gridCol w="3545941">
                  <a:extLst>
                    <a:ext uri="{9D8B030D-6E8A-4147-A177-3AD203B41FA5}">
                      <a16:colId xmlns:a16="http://schemas.microsoft.com/office/drawing/2014/main" val="1947263196"/>
                    </a:ext>
                  </a:extLst>
                </a:gridCol>
              </a:tblGrid>
              <a:tr h="624689">
                <a:tc>
                  <a:txBody>
                    <a:bodyPr/>
                    <a:lstStyle/>
                    <a:p>
                      <a:pPr algn="ctr"/>
                      <a:r>
                        <a:rPr lang="en-US" sz="1400" dirty="0">
                          <a:latin typeface="Times New Roman" panose="02020603050405020304" pitchFamily="18" charset="0"/>
                          <a:cs typeface="Times New Roman" panose="02020603050405020304" pitchFamily="18" charset="0"/>
                        </a:rPr>
                        <a:t>For one of the many runs with 35 Nodes </a:t>
                      </a:r>
                      <a:endParaRPr lang="en-IN"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6 Expression Parameters</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10 Expression Parameters</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19 Expression Parameters</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557312"/>
                  </a:ext>
                </a:extLst>
              </a:tr>
              <a:tr h="2996697">
                <a:tc>
                  <a:txBody>
                    <a:bodyPr/>
                    <a:lstStyle/>
                    <a:p>
                      <a:pPr algn="ctr"/>
                      <a:r>
                        <a:rPr lang="en-US" sz="1600" dirty="0">
                          <a:latin typeface="Times New Roman" panose="02020603050405020304" pitchFamily="18" charset="0"/>
                          <a:cs typeface="Times New Roman" panose="02020603050405020304" pitchFamily="18" charset="0"/>
                        </a:rPr>
                        <a:t>ATSA-MT</a:t>
                      </a:r>
                      <a:endParaRPr lang="en-IN"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499535"/>
                  </a:ext>
                </a:extLst>
              </a:tr>
              <a:tr h="3125256">
                <a:tc>
                  <a:txBody>
                    <a:bodyPr/>
                    <a:lstStyle/>
                    <a:p>
                      <a:pPr algn="ctr"/>
                      <a:r>
                        <a:rPr lang="en-US" sz="1600" dirty="0">
                          <a:latin typeface="Times New Roman" panose="02020603050405020304" pitchFamily="18" charset="0"/>
                          <a:cs typeface="Times New Roman" panose="02020603050405020304" pitchFamily="18" charset="0"/>
                        </a:rPr>
                        <a:t>ATSA-MT-JF</a:t>
                      </a:r>
                      <a:endParaRPr lang="en-IN"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696284"/>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445" y="797458"/>
            <a:ext cx="2900434" cy="290043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978" y="752193"/>
            <a:ext cx="2945699" cy="294569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550" y="3758834"/>
            <a:ext cx="3090557" cy="309055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114" y="752193"/>
            <a:ext cx="2945699" cy="294569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4704" y="3758833"/>
            <a:ext cx="3072761" cy="307276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8893" y="3758832"/>
            <a:ext cx="3048477" cy="3048477"/>
          </a:xfrm>
          <a:prstGeom prst="rect">
            <a:avLst/>
          </a:prstGeom>
        </p:spPr>
      </p:pic>
    </p:spTree>
    <p:extLst>
      <p:ext uri="{BB962C8B-B14F-4D97-AF65-F5344CB8AC3E}">
        <p14:creationId xmlns:p14="http://schemas.microsoft.com/office/powerpoint/2010/main" val="315401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51" y="1260388"/>
            <a:ext cx="10515600" cy="741405"/>
          </a:xfrm>
        </p:spPr>
        <p:txBody>
          <a:bodyPr>
            <a:normAutofit/>
          </a:bodyPr>
          <a:lstStyle/>
          <a:p>
            <a:r>
              <a:rPr lang="en-US" b="1" dirty="0">
                <a:latin typeface="Times New Roman" panose="02020603050405020304" pitchFamily="18" charset="0"/>
                <a:cs typeface="Times New Roman" panose="02020603050405020304" pitchFamily="18" charset="0"/>
              </a:rPr>
              <a:t>Topics :</a:t>
            </a:r>
            <a:endParaRPr lang="en-IN" dirty="0"/>
          </a:p>
        </p:txBody>
      </p:sp>
      <p:sp>
        <p:nvSpPr>
          <p:cNvPr id="3" name="Content Placeholder 2"/>
          <p:cNvSpPr>
            <a:spLocks noGrp="1"/>
          </p:cNvSpPr>
          <p:nvPr>
            <p:ph idx="1"/>
          </p:nvPr>
        </p:nvSpPr>
        <p:spPr>
          <a:xfrm>
            <a:off x="912341" y="2388972"/>
            <a:ext cx="10515600" cy="4010412"/>
          </a:xfrm>
        </p:spPr>
        <p:txBody>
          <a:bodyPr>
            <a:normAutofit/>
          </a:bodyPr>
          <a:lstStyle/>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Introduction</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Necessity</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Objectives</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Mathematical Formulation</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Solution Methodologies:</a:t>
            </a:r>
          </a:p>
          <a:p>
            <a:pPr marL="1371600" lvl="2" indent="-4572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MachineTuning for parameter perturbation</a:t>
            </a:r>
          </a:p>
          <a:p>
            <a:pPr marL="1371600" lvl="2" indent="-4572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JellyFishing search component for perturbing the ranges of MT perturbation parameters</a:t>
            </a:r>
          </a:p>
          <a:p>
            <a:pPr marL="742950" lvl="1" indent="-2857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Datasets</a:t>
            </a:r>
          </a:p>
        </p:txBody>
      </p:sp>
    </p:spTree>
    <p:extLst>
      <p:ext uri="{BB962C8B-B14F-4D97-AF65-F5344CB8AC3E}">
        <p14:creationId xmlns:p14="http://schemas.microsoft.com/office/powerpoint/2010/main" val="18793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35050" y="6273225"/>
            <a:ext cx="10784541" cy="584775"/>
          </a:xfrm>
          <a:prstGeom prst="rect">
            <a:avLst/>
          </a:prstGeom>
          <a:noFill/>
        </p:spPr>
        <p:txBody>
          <a:bodyPr wrap="square" rtlCol="0">
            <a:spAutoFit/>
          </a:bodyPr>
          <a:lstStyle/>
          <a:p>
            <a:pPr lvl="1" eaLnBrk="0" fontAlgn="base" hangingPunct="0">
              <a:spcBef>
                <a:spcPct val="0"/>
              </a:spcBef>
              <a:spcAft>
                <a:spcPct val="0"/>
              </a:spcAft>
              <a:tabLst>
                <a:tab pos="215900" algn="l"/>
              </a:tabLst>
            </a:pPr>
            <a:r>
              <a:rPr lang="en-US" altLang="en-US" sz="1600" dirty="0">
                <a:latin typeface="Times New Roman" panose="02020603050405020304" pitchFamily="18" charset="0"/>
                <a:ea typeface="SimSun" panose="02010600030101010101" pitchFamily="2" charset="-122"/>
                <a:cs typeface="Times New Roman" panose="02020603050405020304" pitchFamily="18" charset="0"/>
              </a:rPr>
              <a:t>#	No feasible solution was found within 24 hours of the MILP run</a:t>
            </a:r>
            <a:endParaRPr lang="en-US" altLang="en-US" sz="1600" dirty="0"/>
          </a:p>
          <a:p>
            <a:pPr lvl="1" eaLnBrk="0" fontAlgn="base" hangingPunct="0">
              <a:spcBef>
                <a:spcPct val="0"/>
              </a:spcBef>
              <a:spcAft>
                <a:spcPct val="0"/>
              </a:spcAft>
              <a:tabLst>
                <a:tab pos="215900" algn="l"/>
              </a:tabLst>
            </a:pPr>
            <a:r>
              <a:rPr lang="en-US" altLang="en-US" sz="1600" dirty="0">
                <a:latin typeface="Times New Roman" panose="02020603050405020304" pitchFamily="18" charset="0"/>
                <a:ea typeface="SimSun" panose="02010600030101010101" pitchFamily="2" charset="-122"/>
                <a:cs typeface="Times New Roman" panose="02020603050405020304" pitchFamily="18" charset="0"/>
              </a:rPr>
              <a:t>§	For the respective Heuristics of ATSA-MT-6 or ATSA-MT-19-JF, the Relative Gap % = (B – A) * 100 / B</a:t>
            </a:r>
            <a:endParaRPr lang="en-IN" sz="1600" dirty="0"/>
          </a:p>
        </p:txBody>
      </p:sp>
      <p:sp>
        <p:nvSpPr>
          <p:cNvPr id="9" name="Rectangle 8"/>
          <p:cNvSpPr/>
          <p:nvPr/>
        </p:nvSpPr>
        <p:spPr>
          <a:xfrm>
            <a:off x="1035050" y="1263625"/>
            <a:ext cx="10121900" cy="400110"/>
          </a:xfrm>
          <a:prstGeom prst="rect">
            <a:avLst/>
          </a:prstGeom>
        </p:spPr>
        <p:txBody>
          <a:bodyPr wrap="square">
            <a:spAutoFit/>
          </a:bodyPr>
          <a:lstStyle/>
          <a:p>
            <a:pPr algn="ctr"/>
            <a:r>
              <a:rPr lang="en-IN" sz="2000" dirty="0">
                <a:latin typeface="Georgia" panose="02040502050405020303" pitchFamily="18" charset="0"/>
              </a:rPr>
              <a:t>Computational Results upon our new Dataset</a:t>
            </a:r>
            <a:endParaRPr lang="en-IN" sz="2800" dirty="0">
              <a:latin typeface="Georgia" panose="020405020504050203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11228281"/>
              </p:ext>
            </p:extLst>
          </p:nvPr>
        </p:nvGraphicFramePr>
        <p:xfrm>
          <a:off x="0" y="1821260"/>
          <a:ext cx="12192000" cy="4294440"/>
        </p:xfrm>
        <a:graphic>
          <a:graphicData uri="http://schemas.openxmlformats.org/drawingml/2006/table">
            <a:tbl>
              <a:tblPr/>
              <a:tblGrid>
                <a:gridCol w="819260">
                  <a:extLst>
                    <a:ext uri="{9D8B030D-6E8A-4147-A177-3AD203B41FA5}">
                      <a16:colId xmlns:a16="http://schemas.microsoft.com/office/drawing/2014/main" val="2147742043"/>
                    </a:ext>
                  </a:extLst>
                </a:gridCol>
                <a:gridCol w="775214">
                  <a:extLst>
                    <a:ext uri="{9D8B030D-6E8A-4147-A177-3AD203B41FA5}">
                      <a16:colId xmlns:a16="http://schemas.microsoft.com/office/drawing/2014/main" val="1861281218"/>
                    </a:ext>
                  </a:extLst>
                </a:gridCol>
                <a:gridCol w="819260">
                  <a:extLst>
                    <a:ext uri="{9D8B030D-6E8A-4147-A177-3AD203B41FA5}">
                      <a16:colId xmlns:a16="http://schemas.microsoft.com/office/drawing/2014/main" val="2700578346"/>
                    </a:ext>
                  </a:extLst>
                </a:gridCol>
                <a:gridCol w="651884">
                  <a:extLst>
                    <a:ext uri="{9D8B030D-6E8A-4147-A177-3AD203B41FA5}">
                      <a16:colId xmlns:a16="http://schemas.microsoft.com/office/drawing/2014/main" val="843250009"/>
                    </a:ext>
                  </a:extLst>
                </a:gridCol>
                <a:gridCol w="634267">
                  <a:extLst>
                    <a:ext uri="{9D8B030D-6E8A-4147-A177-3AD203B41FA5}">
                      <a16:colId xmlns:a16="http://schemas.microsoft.com/office/drawing/2014/main" val="2976517041"/>
                    </a:ext>
                  </a:extLst>
                </a:gridCol>
                <a:gridCol w="634267">
                  <a:extLst>
                    <a:ext uri="{9D8B030D-6E8A-4147-A177-3AD203B41FA5}">
                      <a16:colId xmlns:a16="http://schemas.microsoft.com/office/drawing/2014/main" val="2455228996"/>
                    </a:ext>
                  </a:extLst>
                </a:gridCol>
                <a:gridCol w="651884">
                  <a:extLst>
                    <a:ext uri="{9D8B030D-6E8A-4147-A177-3AD203B41FA5}">
                      <a16:colId xmlns:a16="http://schemas.microsoft.com/office/drawing/2014/main" val="3623341705"/>
                    </a:ext>
                  </a:extLst>
                </a:gridCol>
                <a:gridCol w="651884">
                  <a:extLst>
                    <a:ext uri="{9D8B030D-6E8A-4147-A177-3AD203B41FA5}">
                      <a16:colId xmlns:a16="http://schemas.microsoft.com/office/drawing/2014/main" val="358115436"/>
                    </a:ext>
                  </a:extLst>
                </a:gridCol>
                <a:gridCol w="625457">
                  <a:extLst>
                    <a:ext uri="{9D8B030D-6E8A-4147-A177-3AD203B41FA5}">
                      <a16:colId xmlns:a16="http://schemas.microsoft.com/office/drawing/2014/main" val="3319396652"/>
                    </a:ext>
                  </a:extLst>
                </a:gridCol>
                <a:gridCol w="625457">
                  <a:extLst>
                    <a:ext uri="{9D8B030D-6E8A-4147-A177-3AD203B41FA5}">
                      <a16:colId xmlns:a16="http://schemas.microsoft.com/office/drawing/2014/main" val="2110237903"/>
                    </a:ext>
                  </a:extLst>
                </a:gridCol>
                <a:gridCol w="651884">
                  <a:extLst>
                    <a:ext uri="{9D8B030D-6E8A-4147-A177-3AD203B41FA5}">
                      <a16:colId xmlns:a16="http://schemas.microsoft.com/office/drawing/2014/main" val="2647734443"/>
                    </a:ext>
                  </a:extLst>
                </a:gridCol>
                <a:gridCol w="969017">
                  <a:extLst>
                    <a:ext uri="{9D8B030D-6E8A-4147-A177-3AD203B41FA5}">
                      <a16:colId xmlns:a16="http://schemas.microsoft.com/office/drawing/2014/main" val="677448541"/>
                    </a:ext>
                  </a:extLst>
                </a:gridCol>
                <a:gridCol w="969017">
                  <a:extLst>
                    <a:ext uri="{9D8B030D-6E8A-4147-A177-3AD203B41FA5}">
                      <a16:colId xmlns:a16="http://schemas.microsoft.com/office/drawing/2014/main" val="1457857612"/>
                    </a:ext>
                  </a:extLst>
                </a:gridCol>
                <a:gridCol w="678312">
                  <a:extLst>
                    <a:ext uri="{9D8B030D-6E8A-4147-A177-3AD203B41FA5}">
                      <a16:colId xmlns:a16="http://schemas.microsoft.com/office/drawing/2014/main" val="2426872781"/>
                    </a:ext>
                  </a:extLst>
                </a:gridCol>
                <a:gridCol w="678312">
                  <a:extLst>
                    <a:ext uri="{9D8B030D-6E8A-4147-A177-3AD203B41FA5}">
                      <a16:colId xmlns:a16="http://schemas.microsoft.com/office/drawing/2014/main" val="3698110824"/>
                    </a:ext>
                  </a:extLst>
                </a:gridCol>
                <a:gridCol w="678312">
                  <a:extLst>
                    <a:ext uri="{9D8B030D-6E8A-4147-A177-3AD203B41FA5}">
                      <a16:colId xmlns:a16="http://schemas.microsoft.com/office/drawing/2014/main" val="2754041684"/>
                    </a:ext>
                  </a:extLst>
                </a:gridCol>
                <a:gridCol w="678312">
                  <a:extLst>
                    <a:ext uri="{9D8B030D-6E8A-4147-A177-3AD203B41FA5}">
                      <a16:colId xmlns:a16="http://schemas.microsoft.com/office/drawing/2014/main" val="388444813"/>
                    </a:ext>
                  </a:extLst>
                </a:gridCol>
              </a:tblGrid>
              <a:tr h="154292">
                <a:tc rowSpan="2">
                  <a:txBody>
                    <a:bodyPr/>
                    <a:lstStyle/>
                    <a:p>
                      <a:pPr algn="ctr" rtl="0" fontAlgn="ctr"/>
                      <a:r>
                        <a:rPr lang="en-IN" sz="1100" b="1" i="0" u="none" strike="noStrike" dirty="0">
                          <a:solidFill>
                            <a:srgbClr val="000000"/>
                          </a:solidFill>
                          <a:effectLst/>
                          <a:latin typeface="Times New Roman" panose="02020603050405020304" pitchFamily="18" charset="0"/>
                        </a:rPr>
                        <a:t>No. of Nodes</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rtl="0" fontAlgn="ctr"/>
                      <a:r>
                        <a:rPr lang="en-US" sz="1100" b="1" i="0" u="none" strike="noStrike" dirty="0">
                          <a:solidFill>
                            <a:srgbClr val="000000"/>
                          </a:solidFill>
                          <a:effectLst/>
                          <a:latin typeface="Times New Roman" panose="02020603050405020304" pitchFamily="18" charset="0"/>
                        </a:rPr>
                        <a:t>Available Vehicles of each Type respectively</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rtl="0" fontAlgn="ctr"/>
                      <a:r>
                        <a:rPr lang="en-IN" sz="1400" b="1" i="0" u="none" strike="noStrike" dirty="0">
                          <a:solidFill>
                            <a:srgbClr val="000000"/>
                          </a:solidFill>
                          <a:effectLst/>
                          <a:latin typeface="Times New Roman" panose="02020603050405020304" pitchFamily="18" charset="0"/>
                        </a:rPr>
                        <a:t>Exact MILP Formulation</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6">
                  <a:txBody>
                    <a:bodyPr/>
                    <a:lstStyle/>
                    <a:p>
                      <a:pPr algn="ctr" rtl="0" fontAlgn="ctr"/>
                      <a:r>
                        <a:rPr lang="en-US" sz="1400" b="1" i="0" u="none" strike="noStrike" dirty="0">
                          <a:solidFill>
                            <a:srgbClr val="000000"/>
                          </a:solidFill>
                          <a:effectLst/>
                          <a:latin typeface="Times New Roman" panose="02020603050405020304" pitchFamily="18" charset="0"/>
                        </a:rPr>
                        <a:t>ATSA-MT-6 (30 runs for each instance)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6">
                  <a:txBody>
                    <a:bodyPr/>
                    <a:lstStyle/>
                    <a:p>
                      <a:pPr algn="ctr" rtl="0" fontAlgn="ctr"/>
                      <a:r>
                        <a:rPr lang="en-IN" sz="1400" b="1" i="0" u="none" strike="noStrike" dirty="0">
                          <a:solidFill>
                            <a:srgbClr val="000000"/>
                          </a:solidFill>
                          <a:effectLst/>
                          <a:latin typeface="Times New Roman" panose="02020603050405020304" pitchFamily="18" charset="0"/>
                        </a:rPr>
                        <a:t>ATSA-MT-19-JF (30 runs for each instance)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15731610"/>
                  </a:ext>
                </a:extLst>
              </a:tr>
              <a:tr h="344190">
                <a:tc vMerge="1">
                  <a:txBody>
                    <a:bodyPr/>
                    <a:lstStyle/>
                    <a:p>
                      <a:endParaRPr lang="en-IN"/>
                    </a:p>
                  </a:txBody>
                  <a:tcPr/>
                </a:tc>
                <a:tc vMerge="1">
                  <a:txBody>
                    <a:bodyPr/>
                    <a:lstStyle/>
                    <a:p>
                      <a:endParaRPr lang="en-IN"/>
                    </a:p>
                  </a:txBody>
                  <a:tcPr/>
                </a:tc>
                <a:tc>
                  <a:txBody>
                    <a:bodyPr/>
                    <a:lstStyle/>
                    <a:p>
                      <a:pPr algn="ctr" rtl="0" fontAlgn="ctr"/>
                      <a:r>
                        <a:rPr lang="en-IN" sz="1100" b="1" i="0" u="none" strike="noStrike">
                          <a:solidFill>
                            <a:srgbClr val="000000"/>
                          </a:solidFill>
                          <a:effectLst/>
                          <a:latin typeface="Times New Roman" panose="02020603050405020304" pitchFamily="18" charset="0"/>
                        </a:rPr>
                        <a:t>Objective Value (A)</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Soln. Time (sec)</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Times New Roman" panose="02020603050405020304" pitchFamily="18" charset="0"/>
                        </a:rPr>
                        <a:t>MIP Gap% or Lower Bound</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Minimum Objective Value (B)</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Avg. Obj. Val.</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S.D. of Obj. Val.</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Avg. Soln. Time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S.D. of Soln. Time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Relative Gap % </a:t>
                      </a:r>
                      <a:r>
                        <a:rPr lang="en-IN" sz="1100" b="1" i="0" u="none" strike="noStrike" baseline="30000" dirty="0">
                          <a:solidFill>
                            <a:srgbClr val="000000"/>
                          </a:solidFill>
                          <a:effectLst/>
                          <a:latin typeface="Times New Roman" panose="02020603050405020304" pitchFamily="18" charset="0"/>
                        </a:rPr>
                        <a:t>§</a:t>
                      </a:r>
                      <a:endParaRPr lang="en-IN" sz="1100" b="1" i="0" u="none" strike="noStrike" dirty="0">
                        <a:solidFill>
                          <a:srgbClr val="000000"/>
                        </a:solidFill>
                        <a:effectLst/>
                        <a:latin typeface="Times New Roman" panose="02020603050405020304" pitchFamily="18" charset="0"/>
                      </a:endParaRP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Minimum Objective Value (B)</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Avg. Obj. Val.</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S.D. of Obj. Val.</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Avg. Soln. Time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100" b="1" i="0" u="none" strike="noStrike" dirty="0">
                          <a:solidFill>
                            <a:srgbClr val="000000"/>
                          </a:solidFill>
                          <a:effectLst/>
                          <a:latin typeface="Times New Roman" panose="02020603050405020304" pitchFamily="18" charset="0"/>
                        </a:rPr>
                        <a:t>S.D. of Soln. Time</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100" b="1" i="0" u="none" strike="noStrike" dirty="0">
                          <a:solidFill>
                            <a:srgbClr val="000000"/>
                          </a:solidFill>
                          <a:effectLst/>
                          <a:latin typeface="Times New Roman" panose="02020603050405020304" pitchFamily="18" charset="0"/>
                        </a:rPr>
                        <a:t>Relative Gap % </a:t>
                      </a:r>
                      <a:r>
                        <a:rPr lang="en-IN" sz="1100" b="1" i="0" u="none" strike="noStrike" baseline="30000" dirty="0">
                          <a:solidFill>
                            <a:srgbClr val="000000"/>
                          </a:solidFill>
                          <a:effectLst/>
                          <a:latin typeface="Times New Roman" panose="02020603050405020304" pitchFamily="18" charset="0"/>
                        </a:rPr>
                        <a:t>§</a:t>
                      </a:r>
                      <a:endParaRPr lang="en-IN" sz="1100" b="1" i="0" u="none" strike="noStrike" dirty="0">
                        <a:solidFill>
                          <a:srgbClr val="000000"/>
                        </a:solidFill>
                        <a:effectLst/>
                        <a:latin typeface="Times New Roman" panose="02020603050405020304" pitchFamily="18" charset="0"/>
                      </a:endParaRP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909031"/>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1,1,1,1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7.84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341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10.76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3113319"/>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10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508.55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2.17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508.55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514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508.55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520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26.24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5654061"/>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15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3,3,3,3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606.33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29.36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606.33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635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43.51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606.33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632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38.11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0454776"/>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20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4,4,4,4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700.73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623.33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734.67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795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56.68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4.62%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720.34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787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53.09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2.72%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8558214"/>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3,3,3,3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808.03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1982.06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808.03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948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81.36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841.75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947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65.88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4.01%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6145631"/>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30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1016.79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3600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12.83%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952.39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1098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93.75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-6.76%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989.63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1112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104.66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-2.74%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66656"/>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35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1,1,1,1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1108.18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3600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12.40%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1106.81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1215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1094.38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1197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52.17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8742865"/>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5,6,7,0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2723.49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dirty="0">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9.92%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3002.29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3179.17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212.28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9.28%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3030.66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3277.56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224.43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10.14%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565501"/>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128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0,11,8,10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4698.71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19.46%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5406.5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6292.36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1700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692.16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321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13.09%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5225.59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5585.57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214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917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267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10.08%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018434"/>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175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21,0,19,31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6721.05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7896.64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10294.71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3057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1063.48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14.89%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7879.45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rtl="0" fontAlgn="ctr"/>
                      <a:r>
                        <a:rPr lang="en-IN" sz="1200" b="0" i="0" u="none" strike="noStrike">
                          <a:solidFill>
                            <a:srgbClr val="000000"/>
                          </a:solidFill>
                          <a:effectLst/>
                          <a:latin typeface="Times New Roman" panose="02020603050405020304" pitchFamily="18" charset="0"/>
                        </a:rPr>
                        <a:t>8811.09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322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1600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505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14.70%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5274774"/>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225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23,26,0,13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6264.8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9903.23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13854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3841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968.64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935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9356.55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10440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1280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2096.64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3868854"/>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275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0,32,38,0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9168.3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12570.27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17039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5360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844.96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653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12499.63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13166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1814.5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316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0442699"/>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325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15,20,20,15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8107.8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13203.62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16240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4778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2490.94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1272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13270.76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14880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3667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3066.31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1028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491106"/>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375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22,0,0,33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12291.3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18112.37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27449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9271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859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18012.02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21573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6065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1531.38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704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255967"/>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425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0,19,14,30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11331.5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18151.18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31566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10355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1179.52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1429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18937.51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27413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9105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1338.07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1094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482229"/>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475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31,28,25,0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15027.5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22590.61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37445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9968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901.8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23606.26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33756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9514</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1161.83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263919"/>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512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25,27,0,29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15425.1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24148.51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41621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11851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887.72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1163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25964.67</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33118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10006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1717.59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1160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2189290"/>
                  </a:ext>
                </a:extLst>
              </a:tr>
              <a:tr h="154292">
                <a:tc>
                  <a:txBody>
                    <a:bodyPr/>
                    <a:lstStyle/>
                    <a:p>
                      <a:pPr algn="ctr" rtl="0" fontAlgn="ctr"/>
                      <a:r>
                        <a:rPr lang="en-IN" sz="1200" b="0" i="0" u="none" strike="noStrike">
                          <a:solidFill>
                            <a:srgbClr val="000000"/>
                          </a:solidFill>
                          <a:effectLst/>
                          <a:latin typeface="Times New Roman" panose="02020603050405020304" pitchFamily="18" charset="0"/>
                        </a:rPr>
                        <a:t>555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23,0,27,25</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86400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14159.8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1" i="0" u="none" strike="noStrike">
                          <a:solidFill>
                            <a:srgbClr val="000000"/>
                          </a:solidFill>
                          <a:effectLst/>
                          <a:latin typeface="Times New Roman" panose="02020603050405020304" pitchFamily="18" charset="0"/>
                        </a:rPr>
                        <a:t>23697.73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200" b="0" i="0" u="none" strike="noStrike">
                          <a:solidFill>
                            <a:srgbClr val="000000"/>
                          </a:solidFill>
                          <a:effectLst/>
                          <a:latin typeface="Times New Roman" panose="02020603050405020304" pitchFamily="18" charset="0"/>
                        </a:rPr>
                        <a:t>41423</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12982</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1009.31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1211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 -</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23791.36</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200" b="0" i="0" u="none" strike="noStrike">
                          <a:solidFill>
                            <a:srgbClr val="000000"/>
                          </a:solidFill>
                          <a:effectLst/>
                          <a:latin typeface="Times New Roman" panose="02020603050405020304" pitchFamily="18" charset="0"/>
                        </a:rPr>
                        <a:t>30060</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9349</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2410.61</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a:solidFill>
                            <a:srgbClr val="000000"/>
                          </a:solidFill>
                          <a:effectLst/>
                          <a:latin typeface="Times New Roman" panose="02020603050405020304" pitchFamily="18" charset="0"/>
                        </a:rPr>
                        <a:t>1278</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200" b="0" i="0" u="none" strike="noStrike" dirty="0">
                          <a:solidFill>
                            <a:srgbClr val="000000"/>
                          </a:solidFill>
                          <a:effectLst/>
                          <a:latin typeface="Times New Roman" panose="02020603050405020304" pitchFamily="18" charset="0"/>
                        </a:rPr>
                        <a:t>-</a:t>
                      </a:r>
                    </a:p>
                  </a:txBody>
                  <a:tcPr marL="5934" marR="5934" marT="59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2022347"/>
                  </a:ext>
                </a:extLst>
              </a:tr>
            </a:tbl>
          </a:graphicData>
        </a:graphic>
      </p:graphicFrame>
    </p:spTree>
    <p:extLst>
      <p:ext uri="{BB962C8B-B14F-4D97-AF65-F5344CB8AC3E}">
        <p14:creationId xmlns:p14="http://schemas.microsoft.com/office/powerpoint/2010/main" val="2351631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11999010"/>
              </p:ext>
            </p:extLst>
          </p:nvPr>
        </p:nvGraphicFramePr>
        <p:xfrm>
          <a:off x="0" y="1151791"/>
          <a:ext cx="12192000" cy="5741424"/>
        </p:xfrm>
        <a:graphic>
          <a:graphicData uri="http://schemas.openxmlformats.org/drawingml/2006/table">
            <a:tbl>
              <a:tblPr firstRow="1" firstCol="1" bandRow="1"/>
              <a:tblGrid>
                <a:gridCol w="12192000">
                  <a:extLst>
                    <a:ext uri="{9D8B030D-6E8A-4147-A177-3AD203B41FA5}">
                      <a16:colId xmlns:a16="http://schemas.microsoft.com/office/drawing/2014/main" val="1373709602"/>
                    </a:ext>
                  </a:extLst>
                </a:gridCol>
              </a:tblGrid>
              <a:tr h="268879">
                <a:tc>
                  <a:txBody>
                    <a:bodyPr/>
                    <a:lstStyle/>
                    <a:p>
                      <a:pPr algn="l">
                        <a:lnSpc>
                          <a:spcPct val="115000"/>
                        </a:lnSpc>
                        <a:spcAft>
                          <a:spcPts val="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9453435"/>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 N. R.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Achuthan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L.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Caccetta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S. P. Hill, "An Improved Branch-and-Cut Algorithm for the Capacitated Vehicle Routing Problem,"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Transportation Science,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37, no. 2, pp. 153-169, 2003.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7567801"/>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[2] H. Koch, A.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Bortfeldt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G.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Wäscher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 hybrid algorithm for the vehicle routing problem with backhauls, time windows and three-dimensional loading constraints,"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OR Spectrum,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40, no. 4, pp. 1029-1075, 1 October 2018.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0661129"/>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12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J.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Rieck</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J. Zimmermann, "Exact Solutions to the Symmetric and Asymmetric Vehicle Routing Problem with Simultaneous Delivery and Pick-Up," </a:t>
                      </a:r>
                      <a:r>
                        <a:rPr lang="en-US" sz="1200" i="1" dirty="0" err="1">
                          <a:effectLst/>
                          <a:latin typeface="Times New Roman" panose="02020603050405020304" pitchFamily="18" charset="0"/>
                          <a:ea typeface="Calibri" panose="020F0502020204030204" pitchFamily="34" charset="0"/>
                          <a:cs typeface="Times New Roman" panose="02020603050405020304" pitchFamily="18" charset="0"/>
                        </a:rPr>
                        <a:t>BuR</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 Business Research Journal,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6, no. 1, 6 May 2013.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6719607"/>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[4] 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Mitra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 algorithm for the generalized vehicle routing problem with backhauling,"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Asia-Pacific Journal of Operational Research,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22, no. 2, pp. 153-169, 2005.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164006"/>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[5] 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Allahyari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M.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Salari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D. Vigo, "A hybrid metaheuristic algorithm for the multi-depot covering tour vehicle routing problem,"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European Journal of Operational Research,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242, no. 3, pp. 756-768, 2015.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890138"/>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[6] Y. Shimizu, 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Sakaguchi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J.-K.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Yoo</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 hybrid method for solving multi-depot VRP with simultaneous pickup and delivery incorporated with Weber basis saving heuristic,"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Journal of Advanced Mechanical Design, Systems, and Manufacturing,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10, no. 1, pp. JAMDSM0004-JAMDSM0004, 2016.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4055312"/>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[7] P. 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Barma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J. Dutta and A. Mukherjee, "A 2-opt guided discrete antlion optimization algorithm for multi-depot vehicle routing problem,"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Decision Making: Applications in Management and Engineering,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2, no. 2, pp. 112-125, October 2019.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3852546"/>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[8] K. V.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Narasimha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E.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Kivelevitch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B. Sharma and M. Kumar, "An ant colony optimization technique for solving min–max Multi-Depot Vehicle Routing Problem,"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Swarm and Evolutionary Computation,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13, pp. 63-73, 2013.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4581429"/>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[9] B.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Crevier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J.-F.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Cordeau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G.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Laporte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"The multi-depot vehicle routing problem with inter-depot routes,"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European Journal of Operational Research,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176, no. 2, pp. 756-773, 2007.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5410016"/>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[10] A. Paul, R. S. Kumar, C. Rout and A.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Goswami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"Designing a multi-depot multi-period vehicle routing problem with time window: hybridization of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tabu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search and variable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neighbourhood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search algorithm," </a:t>
                      </a:r>
                      <a:r>
                        <a:rPr lang="en-US" sz="1200" i="1" dirty="0" err="1">
                          <a:effectLst/>
                          <a:latin typeface="Times New Roman" panose="02020603050405020304" pitchFamily="18" charset="0"/>
                          <a:ea typeface="Calibri" panose="020F0502020204030204" pitchFamily="34" charset="0"/>
                          <a:cs typeface="Times New Roman" panose="02020603050405020304" pitchFamily="18" charset="0"/>
                        </a:rPr>
                        <a:t>Sādhanā</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46, no. 3, p. 183, 4 September 2021.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7310268"/>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[11] W. K.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Anuar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L. S. Lee and 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Pickl</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"Benchmark dataset for multi depot vehicle routing problem with road capacity and damage road consideration for humanitarian operation in critical supply delivery,"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Data in Brief,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41, p. 107901, 2022.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8607189"/>
                  </a:ext>
                </a:extLst>
              </a:tr>
              <a:tr h="209129">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[12] L. Wen and R.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Eglese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"Minimum cost VRP with time-dependent speed data and congestion charge,"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Computers &amp; Operations Research,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vol. 56, pp. 41-50, 2015.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706687"/>
                  </a:ext>
                </a:extLst>
              </a:tr>
              <a:tr h="209129">
                <a:tc>
                  <a:txBody>
                    <a:bodyPr/>
                    <a:lstStyle/>
                    <a:p>
                      <a:pPr marL="0" marR="0" lvl="0"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[13] </a:t>
                      </a:r>
                      <a:r>
                        <a:rPr lang="en-IN" sz="1200" dirty="0">
                          <a:latin typeface="Times New Roman" panose="02020603050405020304" pitchFamily="18" charset="0"/>
                          <a:cs typeface="Times New Roman" panose="02020603050405020304" pitchFamily="18" charset="0"/>
                        </a:rPr>
                        <a:t>M. </a:t>
                      </a:r>
                      <a:r>
                        <a:rPr lang="en-IN" sz="1200" b="1" dirty="0">
                          <a:latin typeface="Times New Roman" panose="02020603050405020304" pitchFamily="18" charset="0"/>
                          <a:cs typeface="Times New Roman" panose="02020603050405020304" pitchFamily="18" charset="0"/>
                        </a:rPr>
                        <a:t>Avci</a:t>
                      </a:r>
                      <a:r>
                        <a:rPr lang="en-IN" sz="1200" dirty="0">
                          <a:latin typeface="Times New Roman" panose="02020603050405020304" pitchFamily="18" charset="0"/>
                          <a:cs typeface="Times New Roman" panose="02020603050405020304" pitchFamily="18" charset="0"/>
                        </a:rPr>
                        <a:t> and S. </a:t>
                      </a:r>
                      <a:r>
                        <a:rPr lang="en-IN" sz="1200" b="1" dirty="0">
                          <a:latin typeface="Times New Roman" panose="02020603050405020304" pitchFamily="18" charset="0"/>
                          <a:cs typeface="Times New Roman" panose="02020603050405020304" pitchFamily="18" charset="0"/>
                        </a:rPr>
                        <a:t>Topaloglu</a:t>
                      </a:r>
                      <a:r>
                        <a:rPr lang="en-IN" sz="1200" dirty="0">
                          <a:latin typeface="Times New Roman" panose="02020603050405020304" pitchFamily="18" charset="0"/>
                          <a:cs typeface="Times New Roman" panose="02020603050405020304" pitchFamily="18" charset="0"/>
                        </a:rPr>
                        <a:t>, “A hybrid metaheuristic algorithm for heterogeneous vehicle routing problem with simultaneous pickup and delivery”, </a:t>
                      </a:r>
                      <a:r>
                        <a:rPr lang="en-IN" sz="1200" b="1" dirty="0">
                          <a:latin typeface="Times New Roman" panose="02020603050405020304" pitchFamily="18" charset="0"/>
                          <a:cs typeface="Times New Roman" panose="02020603050405020304" pitchFamily="18" charset="0"/>
                        </a:rPr>
                        <a:t>2016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970275"/>
                  </a:ext>
                </a:extLst>
              </a:tr>
              <a:tr h="418256">
                <a:tc>
                  <a:txBody>
                    <a:bodyPr/>
                    <a:lstStyle/>
                    <a:p>
                      <a:pPr marL="0" indent="0">
                        <a:lnSpc>
                          <a:spcPct val="115000"/>
                        </a:lnSpc>
                        <a:spcAft>
                          <a:spcPts val="1000"/>
                        </a:spcAft>
                        <a:buFont typeface="Arial" panose="020B0604020202020204" pitchFamily="34" charset="0"/>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[14] </a:t>
                      </a:r>
                      <a:r>
                        <a:rPr lang="en-US" sz="1200" b="0" dirty="0">
                          <a:latin typeface="Times New Roman" panose="02020603050405020304" pitchFamily="18" charset="0"/>
                          <a:cs typeface="Times New Roman" panose="02020603050405020304" pitchFamily="18" charset="0"/>
                        </a:rPr>
                        <a:t>B. </a:t>
                      </a:r>
                      <a:r>
                        <a:rPr lang="en-US" sz="1200" b="1" dirty="0">
                          <a:latin typeface="Times New Roman" panose="02020603050405020304" pitchFamily="18" charset="0"/>
                          <a:cs typeface="Times New Roman" panose="02020603050405020304" pitchFamily="18" charset="0"/>
                        </a:rPr>
                        <a:t>Keçeci</a:t>
                      </a:r>
                      <a:r>
                        <a:rPr lang="en-US" sz="1200" dirty="0">
                          <a:latin typeface="Times New Roman" panose="02020603050405020304" pitchFamily="18" charset="0"/>
                          <a:cs typeface="Times New Roman" panose="02020603050405020304" pitchFamily="18" charset="0"/>
                        </a:rPr>
                        <a:t>, F. </a:t>
                      </a:r>
                      <a:r>
                        <a:rPr lang="en-US" sz="1200" dirty="0" err="1">
                          <a:latin typeface="Times New Roman" panose="02020603050405020304" pitchFamily="18" charset="0"/>
                          <a:cs typeface="Times New Roman" panose="02020603050405020304" pitchFamily="18" charset="0"/>
                        </a:rPr>
                        <a:t>Altıparmak</a:t>
                      </a:r>
                      <a:r>
                        <a:rPr lang="en-US" sz="1200" dirty="0">
                          <a:latin typeface="Times New Roman" panose="02020603050405020304" pitchFamily="18" charset="0"/>
                          <a:cs typeface="Times New Roman" panose="02020603050405020304" pitchFamily="18" charset="0"/>
                        </a:rPr>
                        <a:t> and</a:t>
                      </a:r>
                      <a:r>
                        <a:rPr lang="en-US" sz="1200" b="0" dirty="0">
                          <a:latin typeface="Times New Roman" panose="02020603050405020304" pitchFamily="18" charset="0"/>
                          <a:cs typeface="Times New Roman" panose="02020603050405020304" pitchFamily="18" charset="0"/>
                        </a:rPr>
                        <a:t> İ. Kara, “A mathematical formulation and heuristic approach for the heterogeneous fixed fleet vehicle routing problem with simultaneous pickup and delivery”, </a:t>
                      </a:r>
                      <a:r>
                        <a:rPr lang="en-US" sz="1200" b="1" dirty="0">
                          <a:latin typeface="Times New Roman" panose="02020603050405020304" pitchFamily="18" charset="0"/>
                          <a:cs typeface="Times New Roman" panose="02020603050405020304" pitchFamily="18" charset="0"/>
                        </a:rPr>
                        <a:t>2021</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323457"/>
                  </a:ext>
                </a:extLst>
              </a:tr>
            </a:tbl>
          </a:graphicData>
        </a:graphic>
      </p:graphicFrame>
    </p:spTree>
    <p:extLst>
      <p:ext uri="{BB962C8B-B14F-4D97-AF65-F5344CB8AC3E}">
        <p14:creationId xmlns:p14="http://schemas.microsoft.com/office/powerpoint/2010/main" val="664291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716" y="3868616"/>
            <a:ext cx="6805246" cy="2501006"/>
          </a:xfrm>
          <a:prstGeom prst="rect">
            <a:avLst/>
          </a:prstGeom>
        </p:spPr>
        <p:txBody>
          <a:bodyPr wrap="square">
            <a:spAutoFit/>
          </a:bodyPr>
          <a:lstStyle/>
          <a:p>
            <a:pPr>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Project Sponsoring Authority:</a:t>
            </a:r>
            <a:br>
              <a:rPr lang="en-IN" b="1" dirty="0">
                <a:latin typeface="Times New Roman" panose="02020603050405020304" pitchFamily="18" charset="0"/>
                <a:ea typeface="Calibri" panose="020F0502020204030204" pitchFamily="34" charset="0"/>
                <a:cs typeface="Times New Roman" panose="02020603050405020304" pitchFamily="18" charset="0"/>
              </a:rPr>
            </a:b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This research is being made possible by an NRSC, ISRO sponsored project titled “</a:t>
            </a:r>
            <a:r>
              <a:rPr lang="en-US" sz="2000" i="1" dirty="0">
                <a:latin typeface="Times New Roman" panose="02020603050405020304" pitchFamily="18" charset="0"/>
                <a:ea typeface="Calibri" panose="020F0502020204030204" pitchFamily="34" charset="0"/>
                <a:cs typeface="Times New Roman" panose="02020603050405020304" pitchFamily="18" charset="0"/>
              </a:rPr>
              <a:t>Development of SDSS Tools for Addressing Emergency/Disaster Management</a:t>
            </a:r>
            <a:r>
              <a:rPr lang="en-US" dirty="0">
                <a:latin typeface="Times New Roman" panose="02020603050405020304" pitchFamily="18" charset="0"/>
                <a:ea typeface="Calibri" panose="020F0502020204030204" pitchFamily="34" charset="0"/>
                <a:cs typeface="Times New Roman" panose="02020603050405020304" pitchFamily="18" charset="0"/>
              </a:rPr>
              <a:t>” through KCSTC, IIT Kharagpur.</a:t>
            </a:r>
            <a:br>
              <a:rPr lang="en-US" dirty="0">
                <a:latin typeface="Times New Roman" panose="02020603050405020304" pitchFamily="18" charset="0"/>
                <a:ea typeface="Calibri" panose="020F0502020204030204" pitchFamily="34" charset="0"/>
                <a:cs typeface="Times New Roman" panose="02020603050405020304" pitchFamily="18" charset="0"/>
              </a:rPr>
            </a:br>
            <a:r>
              <a:rPr lang="en-US" dirty="0">
                <a:latin typeface="Times New Roman" panose="02020603050405020304" pitchFamily="18" charset="0"/>
                <a:ea typeface="Calibri" panose="020F0502020204030204" pitchFamily="34" charset="0"/>
                <a:cs typeface="Times New Roman" panose="02020603050405020304" pitchFamily="18" charset="0"/>
              </a:rPr>
              <a:t/>
            </a:r>
            <a:br>
              <a:rPr lang="en-US" dirty="0">
                <a:latin typeface="Times New Roman" panose="02020603050405020304" pitchFamily="18" charset="0"/>
                <a:ea typeface="Calibri" panose="020F0502020204030204" pitchFamily="34" charset="0"/>
                <a:cs typeface="Times New Roman" panose="02020603050405020304" pitchFamily="18" charset="0"/>
              </a:rPr>
            </a:br>
            <a:r>
              <a:rPr lang="en-US" dirty="0">
                <a:latin typeface="Times New Roman" panose="02020603050405020304" pitchFamily="18" charset="0"/>
                <a:ea typeface="Calibri" panose="020F0502020204030204" pitchFamily="34" charset="0"/>
                <a:cs typeface="Times New Roman" panose="02020603050405020304" pitchFamily="18" charset="0"/>
              </a:rPr>
              <a:t>[Project Code: IIT/SRIC/R/AEM/2021/101]</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789059" y="1643644"/>
            <a:ext cx="6943461" cy="1107996"/>
          </a:xfrm>
          <a:prstGeom prst="rect">
            <a:avLst/>
          </a:prstGeom>
        </p:spPr>
        <p:txBody>
          <a:bodyPr wrap="square">
            <a:spAutoFit/>
          </a:bodyPr>
          <a:lstStyle/>
          <a:p>
            <a:pPr algn="ctr"/>
            <a:r>
              <a:rPr lang="en-IN" sz="6000" dirty="0">
                <a:solidFill>
                  <a:schemeClr val="accent1">
                    <a:lumMod val="50000"/>
                  </a:schemeClr>
                </a:solidFill>
                <a:latin typeface="Lucida Calligraphy" panose="03010101010101010101" pitchFamily="66" charset="0"/>
                <a:ea typeface="Calibri" panose="020F0502020204030204" pitchFamily="34" charset="0"/>
                <a:cs typeface="Times New Roman" panose="02020603050405020304" pitchFamily="18" charset="0"/>
              </a:rPr>
              <a:t>Thank You </a:t>
            </a:r>
            <a:r>
              <a:rPr lang="en-IN" sz="6600" dirty="0">
                <a:solidFill>
                  <a:schemeClr val="accent1">
                    <a:lumMod val="50000"/>
                  </a:schemeClr>
                </a:solidFill>
                <a:latin typeface="Lucida Calligraphy" panose="03010101010101010101" pitchFamily="66" charset="0"/>
                <a:ea typeface="Calibri" panose="020F0502020204030204" pitchFamily="34" charset="0"/>
                <a:cs typeface="Times New Roman" panose="02020603050405020304" pitchFamily="18" charset="0"/>
              </a:rPr>
              <a:t>!!!</a:t>
            </a:r>
            <a:endParaRPr lang="en-IN" sz="6600" dirty="0">
              <a:solidFill>
                <a:schemeClr val="accent1">
                  <a:lumMod val="50000"/>
                </a:schemeClr>
              </a:solidFill>
              <a:latin typeface="Lucida Calligraphy" panose="03010101010101010101" pitchFamily="66" charset="0"/>
            </a:endParaRPr>
          </a:p>
        </p:txBody>
      </p:sp>
      <p:pic>
        <p:nvPicPr>
          <p:cNvPr id="3" name="Picture 2">
            <a:extLst>
              <a:ext uri="{FF2B5EF4-FFF2-40B4-BE49-F238E27FC236}">
                <a16:creationId xmlns:a16="http://schemas.microsoft.com/office/drawing/2014/main" id="{E4B1E188-9FAA-699D-11E2-36FA87DC0154}"/>
              </a:ext>
            </a:extLst>
          </p:cNvPr>
          <p:cNvPicPr>
            <a:picLocks noChangeAspect="1"/>
          </p:cNvPicPr>
          <p:nvPr/>
        </p:nvPicPr>
        <p:blipFill rotWithShape="1">
          <a:blip r:embed="rId2">
            <a:extLst>
              <a:ext uri="{28A0092B-C50C-407E-A947-70E740481C1C}">
                <a14:useLocalDpi xmlns:a14="http://schemas.microsoft.com/office/drawing/2010/main" val="0"/>
              </a:ext>
            </a:extLst>
          </a:blip>
          <a:srcRect l="6563" t="14149" r="6049" b="9434"/>
          <a:stretch/>
        </p:blipFill>
        <p:spPr>
          <a:xfrm>
            <a:off x="8244621" y="2989384"/>
            <a:ext cx="3887831" cy="3399811"/>
          </a:xfrm>
          <a:prstGeom prst="rect">
            <a:avLst/>
          </a:prstGeom>
        </p:spPr>
      </p:pic>
      <p:sp>
        <p:nvSpPr>
          <p:cNvPr id="6" name="TextBox 5">
            <a:extLst>
              <a:ext uri="{FF2B5EF4-FFF2-40B4-BE49-F238E27FC236}">
                <a16:creationId xmlns:a16="http://schemas.microsoft.com/office/drawing/2014/main" id="{025F098D-4C94-BE47-313C-00D93012775D}"/>
              </a:ext>
            </a:extLst>
          </p:cNvPr>
          <p:cNvSpPr txBox="1"/>
          <p:nvPr/>
        </p:nvSpPr>
        <p:spPr>
          <a:xfrm>
            <a:off x="8660336" y="6448779"/>
            <a:ext cx="3336592" cy="369332"/>
          </a:xfrm>
          <a:prstGeom prst="rect">
            <a:avLst/>
          </a:prstGeom>
          <a:noFill/>
        </p:spPr>
        <p:txBody>
          <a:bodyPr wrap="square">
            <a:spAutoFit/>
          </a:bodyPr>
          <a:lstStyle/>
          <a:p>
            <a:pPr algn="ctr"/>
            <a:r>
              <a:rPr lang="en-IN" sz="1800" dirty="0">
                <a:solidFill>
                  <a:schemeClr val="accent1">
                    <a:lumMod val="50000"/>
                  </a:schemeClr>
                </a:solidFill>
                <a:latin typeface="Lucida Calligraphy" panose="03010101010101010101" pitchFamily="66" charset="0"/>
                <a:ea typeface="Calibri" panose="020F0502020204030204" pitchFamily="34" charset="0"/>
                <a:cs typeface="Times New Roman" panose="02020603050405020304" pitchFamily="18" charset="0"/>
              </a:rPr>
              <a:t>Come visit us sometime…</a:t>
            </a:r>
            <a:endParaRPr lang="en-IN" sz="2000" dirty="0">
              <a:solidFill>
                <a:schemeClr val="accent1">
                  <a:lumMod val="50000"/>
                </a:schemeClr>
              </a:solidFill>
              <a:latin typeface="Lucida Calligraphy" panose="03010101010101010101" pitchFamily="66" charset="0"/>
            </a:endParaRPr>
          </a:p>
        </p:txBody>
      </p:sp>
      <p:pic>
        <p:nvPicPr>
          <p:cNvPr id="7" name="Picture 6" descr="http://aglasem.com/updates/wp-content/uploads/2011/07/iit_kharagpur_logo.png">
            <a:extLst>
              <a:ext uri="{FF2B5EF4-FFF2-40B4-BE49-F238E27FC236}">
                <a16:creationId xmlns:a16="http://schemas.microsoft.com/office/drawing/2014/main" id="{2FFC0F38-40B2-9F3B-0C0F-EEA686672CDC}"/>
              </a:ext>
            </a:extLst>
          </p:cNvPr>
          <p:cNvPicPr>
            <a:picLocks noChangeAspect="1"/>
          </p:cNvPicPr>
          <p:nvPr/>
        </p:nvPicPr>
        <p:blipFill>
          <a:blip r:embed="rId3" r:link="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01962" y="5067757"/>
            <a:ext cx="1219177" cy="1301865"/>
          </a:xfrm>
          <a:prstGeom prst="rect">
            <a:avLst/>
          </a:prstGeom>
          <a:noFill/>
        </p:spPr>
      </p:pic>
    </p:spTree>
    <p:extLst>
      <p:ext uri="{BB962C8B-B14F-4D97-AF65-F5344CB8AC3E}">
        <p14:creationId xmlns:p14="http://schemas.microsoft.com/office/powerpoint/2010/main" val="93702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232" y="1328243"/>
            <a:ext cx="1855829" cy="587148"/>
          </a:xfrm>
          <a:prstGeom prst="rect">
            <a:avLst/>
          </a:prstGeom>
        </p:spPr>
        <p:txBody>
          <a:bodyPr wrap="none">
            <a:spAutoFit/>
          </a:bodyPr>
          <a:lstStyle/>
          <a:p>
            <a:pPr lvl="0"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Introduction</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413561" y="2177827"/>
            <a:ext cx="6519091"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present decade is seeing increased frequency of climate related emergencies and powerful disasters</a:t>
            </a:r>
          </a:p>
          <a:p>
            <a:pPr marL="285750" indent="-285750">
              <a:buFont typeface="Arial" panose="020B0604020202020204" pitchFamily="34" charset="0"/>
              <a:buChar char="•"/>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From 1995 to 2020, India experienced 1,058 floods, cyclones, droughts, cold waves and heatwaves. Floods accounted for 33% of these disasters, followed by heatwaves (24%), droughts (22%), cold waves (16%) and cyclones (5%), according to the report</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Although prediction and prevention of disasters needs to be the highest priority, these need multiple technological breakthroughs.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focus on the necessity for logistic planning in swift decision making during predictable disasters</a:t>
            </a:r>
          </a:p>
        </p:txBody>
      </p:sp>
      <p:sp>
        <p:nvSpPr>
          <p:cNvPr id="5" name="Rectangle 1"/>
          <p:cNvSpPr>
            <a:spLocks noChangeArrowheads="1"/>
          </p:cNvSpPr>
          <p:nvPr/>
        </p:nvSpPr>
        <p:spPr bwMode="auto">
          <a:xfrm>
            <a:off x="7554097" y="1471035"/>
            <a:ext cx="4637903" cy="3030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6329" rIns="91440" bIns="10632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i="1" u="none" strike="noStrike" cap="none" normalizeH="0" baseline="0" dirty="0">
                <a:ln>
                  <a:noFill/>
                </a:ln>
                <a:effectLst/>
                <a:latin typeface="Times New Roman" panose="02020603050405020304" pitchFamily="18" charset="0"/>
                <a:cs typeface="Times New Roman" panose="02020603050405020304" pitchFamily="18" charset="0"/>
              </a:rPr>
              <a:t>N</a:t>
            </a:r>
            <a:r>
              <a:rPr lang="en-US" altLang="en-US" i="1" dirty="0">
                <a:latin typeface="Times New Roman" panose="02020603050405020304" pitchFamily="18" charset="0"/>
                <a:cs typeface="Times New Roman" panose="02020603050405020304" pitchFamily="18" charset="0"/>
              </a:rPr>
              <a:t>ature of losses </a:t>
            </a:r>
            <a:r>
              <a:rPr kumimoji="0" lang="en-US" altLang="en-US" i="1" u="none" strike="noStrike" cap="none" normalizeH="0" baseline="0" dirty="0">
                <a:ln>
                  <a:noFill/>
                </a:ln>
                <a:effectLst/>
                <a:latin typeface="Times New Roman" panose="02020603050405020304" pitchFamily="18" charset="0"/>
                <a:cs typeface="Times New Roman" panose="02020603050405020304" pitchFamily="18" charset="0"/>
              </a:rPr>
              <a:t>w.r.t. </a:t>
            </a:r>
            <a:r>
              <a:rPr lang="en-US" altLang="en-US" i="1" dirty="0">
                <a:latin typeface="Times New Roman" panose="02020603050405020304" pitchFamily="18" charset="0"/>
                <a:cs typeface="Times New Roman" panose="02020603050405020304" pitchFamily="18" charset="0"/>
              </a:rPr>
              <a:t>natural disasters  in India</a:t>
            </a:r>
            <a:br>
              <a:rPr lang="en-US" altLang="en-US" i="1" dirty="0">
                <a:latin typeface="Times New Roman" panose="02020603050405020304" pitchFamily="18" charset="0"/>
                <a:cs typeface="Times New Roman" panose="02020603050405020304" pitchFamily="18" charset="0"/>
              </a:rPr>
            </a:br>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endParaRPr lang="en-US" altLang="en-US" i="1" dirty="0">
              <a:latin typeface="Times New Roman" panose="02020603050405020304" pitchFamily="18" charset="0"/>
              <a:cs typeface="Times New Roman" panose="02020603050405020304" pitchFamily="18" charset="0"/>
            </a:endParaRPr>
          </a:p>
          <a:p>
            <a:pPr lvl="0"/>
            <a:r>
              <a:rPr lang="en-US" altLang="en-US" i="1" dirty="0">
                <a:latin typeface="Times New Roman" panose="02020603050405020304" pitchFamily="18" charset="0"/>
                <a:cs typeface="Times New Roman" panose="02020603050405020304" pitchFamily="18" charset="0"/>
              </a:rPr>
              <a:t/>
            </a:r>
            <a:br>
              <a:rPr lang="en-US" altLang="en-US" i="1" dirty="0">
                <a:latin typeface="Times New Roman" panose="02020603050405020304" pitchFamily="18" charset="0"/>
                <a:cs typeface="Times New Roman" panose="02020603050405020304" pitchFamily="18" charset="0"/>
              </a:rPr>
            </a:br>
            <a:r>
              <a:rPr kumimoji="0" lang="en-US" altLang="en-US" sz="1050" i="1" u="none" strike="noStrike" cap="none" normalizeH="0" baseline="0" dirty="0">
                <a:ln>
                  <a:noFill/>
                </a:ln>
                <a:effectLst/>
                <a:latin typeface="Times New Roman" panose="02020603050405020304" pitchFamily="18" charset="0"/>
                <a:cs typeface="Times New Roman" panose="02020603050405020304" pitchFamily="18" charset="0"/>
              </a:rPr>
              <a:t/>
            </a:r>
            <a:br>
              <a:rPr kumimoji="0" lang="en-US" altLang="en-US" sz="1050" i="1"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1050" i="1" u="none" strike="noStrike" cap="none" normalizeH="0" baseline="0" dirty="0">
                <a:ln>
                  <a:noFill/>
                </a:ln>
                <a:effectLst/>
                <a:latin typeface="Times New Roman" panose="02020603050405020304" pitchFamily="18" charset="0"/>
                <a:cs typeface="Times New Roman" panose="02020603050405020304" pitchFamily="18" charset="0"/>
              </a:rPr>
              <a:t>Source : </a:t>
            </a:r>
            <a:r>
              <a:rPr kumimoji="0" lang="en-US" altLang="en-US" sz="1050" i="1" u="none" strike="noStrike" cap="none" normalizeH="0" baseline="0" dirty="0">
                <a:ln>
                  <a:noFill/>
                </a:ln>
                <a:effectLst/>
                <a:latin typeface="Times New Roman" panose="02020603050405020304" pitchFamily="18" charset="0"/>
                <a:cs typeface="Times New Roman" panose="02020603050405020304" pitchFamily="18" charset="0"/>
                <a:hlinkClick r:id="rId2"/>
              </a:rPr>
              <a:t>World Bank's India Disaster Management Program</a:t>
            </a:r>
            <a:endParaRPr kumimoji="0" lang="en-US" altLang="en-US" sz="2800" i="1" u="none" strike="noStrike" cap="none" normalizeH="0" baseline="0" dirty="0">
              <a:ln>
                <a:noFill/>
              </a:ln>
              <a:effectLst/>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26828584"/>
              </p:ext>
            </p:extLst>
          </p:nvPr>
        </p:nvGraphicFramePr>
        <p:xfrm>
          <a:off x="7636477" y="1941767"/>
          <a:ext cx="4453061" cy="2221230"/>
        </p:xfrm>
        <a:graphic>
          <a:graphicData uri="http://schemas.openxmlformats.org/drawingml/2006/table">
            <a:tbl>
              <a:tblPr>
                <a:tableStyleId>{8A107856-5554-42FB-B03E-39F5DBC370BA}</a:tableStyleId>
              </a:tblPr>
              <a:tblGrid>
                <a:gridCol w="1455090">
                  <a:extLst>
                    <a:ext uri="{9D8B030D-6E8A-4147-A177-3AD203B41FA5}">
                      <a16:colId xmlns:a16="http://schemas.microsoft.com/office/drawing/2014/main" val="2329999943"/>
                    </a:ext>
                  </a:extLst>
                </a:gridCol>
                <a:gridCol w="1680011">
                  <a:extLst>
                    <a:ext uri="{9D8B030D-6E8A-4147-A177-3AD203B41FA5}">
                      <a16:colId xmlns:a16="http://schemas.microsoft.com/office/drawing/2014/main" val="418657083"/>
                    </a:ext>
                  </a:extLst>
                </a:gridCol>
                <a:gridCol w="1317960">
                  <a:extLst>
                    <a:ext uri="{9D8B030D-6E8A-4147-A177-3AD203B41FA5}">
                      <a16:colId xmlns:a16="http://schemas.microsoft.com/office/drawing/2014/main" val="1494606348"/>
                    </a:ext>
                  </a:extLst>
                </a:gridCol>
              </a:tblGrid>
              <a:tr h="0">
                <a:tc>
                  <a:txBody>
                    <a:bodyPr/>
                    <a:lstStyle/>
                    <a:p>
                      <a:pPr algn="ctr"/>
                      <a:r>
                        <a:rPr lang="en-IN" sz="1600" b="1" dirty="0">
                          <a:solidFill>
                            <a:srgbClr val="7030A0"/>
                          </a:solidFill>
                          <a:effectLst/>
                          <a:latin typeface="Times New Roman" panose="02020603050405020304" pitchFamily="18" charset="0"/>
                          <a:cs typeface="Times New Roman" panose="02020603050405020304" pitchFamily="18" charset="0"/>
                        </a:rPr>
                        <a:t> </a:t>
                      </a:r>
                    </a:p>
                  </a:txBody>
                  <a:tcPr marT="47625" marB="38100" anchor="ctr"/>
                </a:tc>
                <a:tc>
                  <a:txBody>
                    <a:bodyPr/>
                    <a:lstStyle/>
                    <a:p>
                      <a:pPr algn="ctr"/>
                      <a:r>
                        <a:rPr lang="en-IN" sz="1600" b="1" dirty="0">
                          <a:solidFill>
                            <a:srgbClr val="7030A0"/>
                          </a:solidFill>
                          <a:effectLst/>
                          <a:latin typeface="Times New Roman" panose="02020603050405020304" pitchFamily="18" charset="0"/>
                          <a:cs typeface="Times New Roman" panose="02020603050405020304" pitchFamily="18" charset="0"/>
                        </a:rPr>
                        <a:t>Avg. Annual Economic</a:t>
                      </a:r>
                      <a:r>
                        <a:rPr lang="en-IN" sz="1600" b="1" baseline="30000" dirty="0">
                          <a:solidFill>
                            <a:srgbClr val="7030A0"/>
                          </a:solidFill>
                          <a:effectLst/>
                          <a:latin typeface="Times New Roman" panose="02020603050405020304" pitchFamily="18" charset="0"/>
                          <a:cs typeface="Times New Roman" panose="02020603050405020304" pitchFamily="18" charset="0"/>
                        </a:rPr>
                        <a:t>2</a:t>
                      </a:r>
                      <a:r>
                        <a:rPr lang="en-IN" sz="1600" b="1" dirty="0">
                          <a:solidFill>
                            <a:srgbClr val="7030A0"/>
                          </a:solidFill>
                          <a:effectLst/>
                          <a:latin typeface="Times New Roman" panose="02020603050405020304" pitchFamily="18" charset="0"/>
                          <a:cs typeface="Times New Roman" panose="02020603050405020304" pitchFamily="18" charset="0"/>
                        </a:rPr>
                        <a:t> loss ↑</a:t>
                      </a:r>
                    </a:p>
                  </a:txBody>
                  <a:tcPr marT="47625" marB="38100" anchor="ctr"/>
                </a:tc>
                <a:tc>
                  <a:txBody>
                    <a:bodyPr/>
                    <a:lstStyle/>
                    <a:p>
                      <a:pPr algn="ctr"/>
                      <a:r>
                        <a:rPr lang="en-IN" sz="1600" b="1" dirty="0">
                          <a:solidFill>
                            <a:srgbClr val="7030A0"/>
                          </a:solidFill>
                          <a:effectLst/>
                          <a:latin typeface="Times New Roman" panose="02020603050405020304" pitchFamily="18" charset="0"/>
                          <a:cs typeface="Times New Roman" panose="02020603050405020304" pitchFamily="18" charset="0"/>
                        </a:rPr>
                        <a:t>Human loss ↓</a:t>
                      </a:r>
                    </a:p>
                  </a:txBody>
                  <a:tcPr marT="47625" marB="38100" anchor="ctr"/>
                </a:tc>
                <a:extLst>
                  <a:ext uri="{0D108BD9-81ED-4DB2-BD59-A6C34878D82A}">
                    <a16:rowId xmlns:a16="http://schemas.microsoft.com/office/drawing/2014/main" val="745353029"/>
                  </a:ext>
                </a:extLst>
              </a:tr>
              <a:tr h="0">
                <a:tc>
                  <a:txBody>
                    <a:bodyPr/>
                    <a:lstStyle/>
                    <a:p>
                      <a:pPr algn="l"/>
                      <a:r>
                        <a:rPr lang="en-IN" sz="1600">
                          <a:effectLst/>
                          <a:latin typeface="Times New Roman" panose="02020603050405020304" pitchFamily="18" charset="0"/>
                          <a:cs typeface="Times New Roman" panose="02020603050405020304" pitchFamily="18" charset="0"/>
                        </a:rPr>
                        <a:t>Floods</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63%</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32%</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800285308"/>
                  </a:ext>
                </a:extLst>
              </a:tr>
              <a:tr h="0">
                <a:tc>
                  <a:txBody>
                    <a:bodyPr/>
                    <a:lstStyle/>
                    <a:p>
                      <a:pPr algn="l"/>
                      <a:r>
                        <a:rPr lang="en-IN" sz="1600" dirty="0">
                          <a:effectLst/>
                          <a:latin typeface="Times New Roman" panose="02020603050405020304" pitchFamily="18" charset="0"/>
                          <a:cs typeface="Times New Roman" panose="02020603050405020304" pitchFamily="18" charset="0"/>
                        </a:rPr>
                        <a:t>Cyclones</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19%</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32%</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4208319648"/>
                  </a:ext>
                </a:extLst>
              </a:tr>
              <a:tr h="0">
                <a:tc>
                  <a:txBody>
                    <a:bodyPr/>
                    <a:lstStyle/>
                    <a:p>
                      <a:pPr algn="l"/>
                      <a:r>
                        <a:rPr lang="en-IN" sz="1600">
                          <a:effectLst/>
                          <a:latin typeface="Times New Roman" panose="02020603050405020304" pitchFamily="18" charset="0"/>
                          <a:cs typeface="Times New Roman" panose="02020603050405020304" pitchFamily="18" charset="0"/>
                        </a:rPr>
                        <a:t>Landslides</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2%</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206446986"/>
                  </a:ext>
                </a:extLst>
              </a:tr>
              <a:tr h="0">
                <a:tc>
                  <a:txBody>
                    <a:bodyPr/>
                    <a:lstStyle/>
                    <a:p>
                      <a:pPr algn="l"/>
                      <a:r>
                        <a:rPr lang="en-IN" sz="1600">
                          <a:effectLst/>
                          <a:latin typeface="Times New Roman" panose="02020603050405020304" pitchFamily="18" charset="0"/>
                          <a:cs typeface="Times New Roman" panose="02020603050405020304" pitchFamily="18" charset="0"/>
                        </a:rPr>
                        <a:t>Earthquakes</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10%</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33%</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2073857765"/>
                  </a:ext>
                </a:extLst>
              </a:tr>
              <a:tr h="0">
                <a:tc>
                  <a:txBody>
                    <a:bodyPr/>
                    <a:lstStyle/>
                    <a:p>
                      <a:pPr algn="l"/>
                      <a:r>
                        <a:rPr lang="en-IN" sz="1600" dirty="0">
                          <a:effectLst/>
                          <a:latin typeface="Times New Roman" panose="02020603050405020304" pitchFamily="18" charset="0"/>
                          <a:cs typeface="Times New Roman" panose="02020603050405020304" pitchFamily="18" charset="0"/>
                        </a:rPr>
                        <a:t>Droughts</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a:effectLst/>
                          <a:latin typeface="Times New Roman" panose="02020603050405020304" pitchFamily="18" charset="0"/>
                          <a:cs typeface="Times New Roman" panose="02020603050405020304" pitchFamily="18" charset="0"/>
                        </a:rPr>
                        <a:t>5%</a:t>
                      </a:r>
                      <a:endParaRPr lang="en-IN" sz="1600">
                        <a:solidFill>
                          <a:srgbClr val="000000"/>
                        </a:solidFill>
                        <a:effectLst/>
                        <a:latin typeface="Times New Roman" panose="02020603050405020304" pitchFamily="18" charset="0"/>
                        <a:cs typeface="Times New Roman" panose="02020603050405020304" pitchFamily="18" charset="0"/>
                      </a:endParaRPr>
                    </a:p>
                  </a:txBody>
                  <a:tcPr marT="47625" marB="38100" anchor="ctr"/>
                </a:tc>
                <a:tc>
                  <a:txBody>
                    <a:bodyPr/>
                    <a:lstStyle/>
                    <a:p>
                      <a:pPr algn="ctr"/>
                      <a:r>
                        <a:rPr lang="en-IN" sz="1600" dirty="0">
                          <a:effectLst/>
                          <a:latin typeface="Times New Roman" panose="02020603050405020304" pitchFamily="18" charset="0"/>
                          <a:cs typeface="Times New Roman" panose="02020603050405020304" pitchFamily="18" charset="0"/>
                        </a:rPr>
                        <a:t>1%</a:t>
                      </a:r>
                      <a:endParaRPr lang="en-IN" sz="1600" dirty="0">
                        <a:solidFill>
                          <a:srgbClr val="000000"/>
                        </a:solidFill>
                        <a:effectLst/>
                        <a:latin typeface="Times New Roman" panose="02020603050405020304" pitchFamily="18" charset="0"/>
                        <a:cs typeface="Times New Roman" panose="02020603050405020304" pitchFamily="18" charset="0"/>
                      </a:endParaRPr>
                    </a:p>
                  </a:txBody>
                  <a:tcPr marT="47625" marB="38100" anchor="ctr"/>
                </a:tc>
                <a:extLst>
                  <a:ext uri="{0D108BD9-81ED-4DB2-BD59-A6C34878D82A}">
                    <a16:rowId xmlns:a16="http://schemas.microsoft.com/office/drawing/2014/main" val="3398499193"/>
                  </a:ext>
                </a:extLst>
              </a:tr>
            </a:tbl>
          </a:graphicData>
        </a:graphic>
      </p:graphicFrame>
      <p:sp>
        <p:nvSpPr>
          <p:cNvPr id="7" name="Rectangle 6"/>
          <p:cNvSpPr/>
          <p:nvPr/>
        </p:nvSpPr>
        <p:spPr>
          <a:xfrm>
            <a:off x="7035114" y="5725126"/>
            <a:ext cx="5263261" cy="1107996"/>
          </a:xfrm>
          <a:prstGeom prst="rect">
            <a:avLst/>
          </a:prstGeom>
        </p:spPr>
        <p:txBody>
          <a:bodyPr wrap="square">
            <a:spAutoFit/>
          </a:bodyPr>
          <a:lstStyle/>
          <a:p>
            <a:pPr marL="228600" indent="-228600">
              <a:buAutoNum type="arabicPeriod"/>
            </a:pPr>
            <a:r>
              <a:rPr lang="en-IN" sz="1100" i="1" dirty="0">
                <a:latin typeface="Times New Roman" panose="02020603050405020304" pitchFamily="18" charset="0"/>
                <a:cs typeface="Times New Roman" panose="02020603050405020304" pitchFamily="18" charset="0"/>
              </a:rPr>
              <a:t>The Global Assessment Report (</a:t>
            </a:r>
            <a:r>
              <a:rPr lang="en-IN" sz="1100" i="1" dirty="0">
                <a:latin typeface="Times New Roman" panose="02020603050405020304" pitchFamily="18" charset="0"/>
                <a:cs typeface="Times New Roman" panose="02020603050405020304" pitchFamily="18" charset="0"/>
                <a:hlinkClick r:id="rId3"/>
              </a:rPr>
              <a:t>GAR2022</a:t>
            </a:r>
            <a:r>
              <a:rPr lang="en-IN" sz="1100" i="1" dirty="0">
                <a:latin typeface="Times New Roman" panose="02020603050405020304" pitchFamily="18" charset="0"/>
                <a:cs typeface="Times New Roman" panose="02020603050405020304" pitchFamily="18" charset="0"/>
              </a:rPr>
              <a:t>), released by the UN Office for Disaster Risk Reduction (UNDRR)</a:t>
            </a:r>
            <a:br>
              <a:rPr lang="en-IN" sz="1100" i="1" dirty="0">
                <a:latin typeface="Times New Roman" panose="02020603050405020304" pitchFamily="18" charset="0"/>
                <a:cs typeface="Times New Roman" panose="02020603050405020304" pitchFamily="18" charset="0"/>
              </a:rPr>
            </a:br>
            <a:r>
              <a:rPr lang="en-IN" sz="1100" i="1" dirty="0">
                <a:latin typeface="Times New Roman" panose="02020603050405020304" pitchFamily="18" charset="0"/>
                <a:cs typeface="Times New Roman" panose="02020603050405020304" pitchFamily="18" charset="0"/>
              </a:rPr>
              <a:t>estimates the number of disaster events to reach 560 a year or 1.5 each day by 2030,</a:t>
            </a:r>
            <a:br>
              <a:rPr lang="en-IN" sz="1100" i="1" dirty="0">
                <a:latin typeface="Times New Roman" panose="02020603050405020304" pitchFamily="18" charset="0"/>
                <a:cs typeface="Times New Roman" panose="02020603050405020304" pitchFamily="18" charset="0"/>
              </a:rPr>
            </a:br>
            <a:r>
              <a:rPr lang="en-IN" sz="1100" i="1" dirty="0">
                <a:latin typeface="Times New Roman" panose="02020603050405020304" pitchFamily="18" charset="0"/>
                <a:cs typeface="Times New Roman" panose="02020603050405020304" pitchFamily="18" charset="0"/>
              </a:rPr>
              <a:t>India being the most affected</a:t>
            </a:r>
          </a:p>
          <a:p>
            <a:pPr marL="228600" indent="-228600">
              <a:buAutoNum type="arabicPeriod"/>
            </a:pPr>
            <a:r>
              <a:rPr lang="en-IN" sz="1100" i="1"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A </a:t>
            </a:r>
            <a:r>
              <a:rPr lang="en-US" sz="1100" i="1" dirty="0">
                <a:latin typeface="Times New Roman" panose="02020603050405020304" pitchFamily="18" charset="0"/>
                <a:cs typeface="Times New Roman" panose="02020603050405020304" pitchFamily="18" charset="0"/>
                <a:hlinkClick r:id="rId4"/>
              </a:rPr>
              <a:t>report by World Meteorological Organization (WMO) in 2021</a:t>
            </a:r>
            <a:r>
              <a:rPr lang="en-US" sz="1100" i="1" dirty="0">
                <a:latin typeface="Times New Roman" panose="02020603050405020304" pitchFamily="18" charset="0"/>
                <a:cs typeface="Times New Roman" panose="02020603050405020304" pitchFamily="18" charset="0"/>
              </a:rPr>
              <a:t> suggests India lost $87 billion in 2020 due to natural calamities</a:t>
            </a:r>
            <a:endParaRPr lang="en-IN" sz="11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856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61535"/>
            <a:ext cx="1598515" cy="669542"/>
          </a:xfrm>
          <a:prstGeom prst="rect">
            <a:avLst/>
          </a:prstGeom>
        </p:spPr>
        <p:txBody>
          <a:bodyPr wrap="none">
            <a:spAutoFit/>
          </a:bodyPr>
          <a:lstStyle/>
          <a:p>
            <a:pPr lvl="0" algn="just">
              <a:lnSpc>
                <a:spcPct val="150000"/>
              </a:lnSpc>
              <a:spcAft>
                <a:spcPts val="1000"/>
              </a:spcAft>
            </a:pPr>
            <a:r>
              <a:rPr lang="en-IN" sz="2800" b="1" dirty="0">
                <a:latin typeface="Times New Roman" panose="02020603050405020304" pitchFamily="18" charset="0"/>
                <a:ea typeface="Calibri" panose="020F0502020204030204" pitchFamily="34" charset="0"/>
                <a:cs typeface="Times New Roman" panose="02020603050405020304" pitchFamily="18" charset="0"/>
              </a:rPr>
              <a:t>Necessity</a:t>
            </a:r>
            <a:endParaRPr lang="en-IN"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02DB329C-A583-846F-4E16-C348AD4B850C}"/>
              </a:ext>
            </a:extLst>
          </p:cNvPr>
          <p:cNvSpPr/>
          <p:nvPr/>
        </p:nvSpPr>
        <p:spPr>
          <a:xfrm>
            <a:off x="139172" y="1831077"/>
            <a:ext cx="11704066"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National Remote Sensing Centre (NRSC) provides historical disaster data and predicted events information through the below portals:</a:t>
            </a:r>
          </a:p>
          <a:p>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hlinkClick r:id="rId2"/>
              </a:rPr>
              <a:t>Bhuvan</a:t>
            </a:r>
            <a:r>
              <a:rPr lang="en-IN" sz="2000" dirty="0">
                <a:latin typeface="Times New Roman" panose="02020603050405020304" pitchFamily="18" charset="0"/>
                <a:cs typeface="Times New Roman" panose="02020603050405020304" pitchFamily="18" charset="0"/>
                <a:hlinkClick r:id="rId2"/>
              </a:rPr>
              <a:t>: Disaster Management Support Services</a:t>
            </a: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hlinkClick r:id="rId3"/>
              </a:rPr>
              <a:t>National Database for Emergency Management</a:t>
            </a:r>
            <a:r>
              <a:rPr lang="en-US" sz="2000" dirty="0">
                <a:latin typeface="Times New Roman" panose="02020603050405020304" pitchFamily="18" charset="0"/>
                <a:cs typeface="Times New Roman" panose="02020603050405020304" pitchFamily="18" charset="0"/>
              </a:rPr>
              <a:t> (NDEM)</a:t>
            </a:r>
          </a:p>
          <a:p>
            <a:pPr marL="742950" lvl="1" indent="-285750">
              <a:buFont typeface="Wingdings" panose="05000000000000000000" pitchFamily="2" charset="2"/>
              <a:buChar char="q"/>
            </a:pPr>
            <a:endParaRPr lang="en-US"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which lack extensive decision making support.</a:t>
            </a:r>
          </a:p>
          <a:p>
            <a:pPr marL="742950" lvl="1"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5C9F664-A528-20A0-9752-4BF912E3665D}"/>
              </a:ext>
            </a:extLst>
          </p:cNvPr>
          <p:cNvSpPr txBox="1"/>
          <p:nvPr/>
        </p:nvSpPr>
        <p:spPr>
          <a:xfrm flipH="1">
            <a:off x="139172" y="4588469"/>
            <a:ext cx="7721151" cy="221599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Limited existing routing tools in the open domains include: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Network Analysis tools like finding Shortest Paths</a:t>
            </a: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in-disaster multi-visit multi-trip routing and scheduling is not available currently,</a:t>
            </a:r>
            <a:endParaRPr lang="en-IN"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sz="1600" i="1" dirty="0">
                <a:latin typeface="Times New Roman" panose="02020603050405020304" pitchFamily="18" charset="0"/>
                <a:cs typeface="Times New Roman" panose="02020603050405020304" pitchFamily="18" charset="0"/>
              </a:rPr>
              <a:t>Development of a generic tool for Vehicle Route Planning for Disasters/Emergency is therefore necessary and urgently required for incorporation within the existing Emergency Operation Plans (EOP).</a:t>
            </a:r>
          </a:p>
        </p:txBody>
      </p:sp>
      <p:pic>
        <p:nvPicPr>
          <p:cNvPr id="5" name="Picture 4">
            <a:extLst>
              <a:ext uri="{FF2B5EF4-FFF2-40B4-BE49-F238E27FC236}">
                <a16:creationId xmlns:a16="http://schemas.microsoft.com/office/drawing/2014/main" id="{E390DDC3-1D22-E57F-E055-ECCAD20A2A94}"/>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2193" t="30315" r="31934" b="18239"/>
          <a:stretch/>
        </p:blipFill>
        <p:spPr>
          <a:xfrm>
            <a:off x="7860323" y="2669695"/>
            <a:ext cx="4254158" cy="3431854"/>
          </a:xfrm>
          <a:prstGeom prst="rect">
            <a:avLst/>
          </a:prstGeom>
        </p:spPr>
      </p:pic>
      <p:pic>
        <p:nvPicPr>
          <p:cNvPr id="6" name="Picture 5">
            <a:extLst>
              <a:ext uri="{FF2B5EF4-FFF2-40B4-BE49-F238E27FC236}">
                <a16:creationId xmlns:a16="http://schemas.microsoft.com/office/drawing/2014/main" id="{A0E97393-04A2-C4FF-E687-08010FEC0239}"/>
              </a:ext>
            </a:extLst>
          </p:cNvPr>
          <p:cNvPicPr>
            <a:picLocks noChangeAspect="1"/>
          </p:cNvPicPr>
          <p:nvPr/>
        </p:nvPicPr>
        <p:blipFill rotWithShape="1">
          <a:blip r:embed="rId6">
            <a:extLst>
              <a:ext uri="{28A0092B-C50C-407E-A947-70E740481C1C}">
                <a14:useLocalDpi xmlns:a14="http://schemas.microsoft.com/office/drawing/2010/main" val="0"/>
              </a:ext>
            </a:extLst>
          </a:blip>
          <a:srcRect l="47507" t="44342" r="27901" b="37767"/>
          <a:stretch/>
        </p:blipFill>
        <p:spPr>
          <a:xfrm>
            <a:off x="8742115" y="5035054"/>
            <a:ext cx="3023714" cy="1237417"/>
          </a:xfrm>
          <a:prstGeom prst="rect">
            <a:avLst/>
          </a:prstGeom>
        </p:spPr>
      </p:pic>
      <p:pic>
        <p:nvPicPr>
          <p:cNvPr id="7" name="Picture 6">
            <a:extLst>
              <a:ext uri="{FF2B5EF4-FFF2-40B4-BE49-F238E27FC236}">
                <a16:creationId xmlns:a16="http://schemas.microsoft.com/office/drawing/2014/main" id="{DB90D799-FEDF-C3F8-2825-D4D58C59899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28726" t="42264" r="52407" b="30441"/>
          <a:stretch/>
        </p:blipFill>
        <p:spPr>
          <a:xfrm>
            <a:off x="8742115" y="2380725"/>
            <a:ext cx="2828332" cy="2301664"/>
          </a:xfrm>
          <a:prstGeom prst="rect">
            <a:avLst/>
          </a:prstGeom>
        </p:spPr>
      </p:pic>
    </p:spTree>
    <p:extLst>
      <p:ext uri="{BB962C8B-B14F-4D97-AF65-F5344CB8AC3E}">
        <p14:creationId xmlns:p14="http://schemas.microsoft.com/office/powerpoint/2010/main" val="241595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9E10-5280-962A-01B7-B2A22B014711}"/>
              </a:ext>
            </a:extLst>
          </p:cNvPr>
          <p:cNvSpPr>
            <a:spLocks noGrp="1"/>
          </p:cNvSpPr>
          <p:nvPr>
            <p:ph type="title"/>
          </p:nvPr>
        </p:nvSpPr>
        <p:spPr>
          <a:xfrm>
            <a:off x="64477" y="694592"/>
            <a:ext cx="2291861" cy="1186961"/>
          </a:xfrm>
        </p:spPr>
        <p:txBody>
          <a:bodyPr>
            <a:noAutofit/>
          </a:bodyPr>
          <a:lstStyle/>
          <a:p>
            <a:pPr>
              <a:lnSpc>
                <a:spcPct val="150000"/>
              </a:lnSpc>
            </a:pPr>
            <a:r>
              <a:rPr lang="en-IN" sz="3600" b="1" dirty="0">
                <a:latin typeface="Times New Roman" panose="02020603050405020304" pitchFamily="18" charset="0"/>
                <a:ea typeface="Times New Roman" panose="02020603050405020304" pitchFamily="18" charset="0"/>
                <a:cs typeface="Times New Roman" panose="02020603050405020304" pitchFamily="18" charset="0"/>
              </a:rPr>
              <a:t>Objectives</a:t>
            </a:r>
            <a:endParaRPr lang="en-IN" sz="3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C0D9BB31-BEAE-2466-76B2-1B409D582DC6}"/>
              </a:ext>
            </a:extLst>
          </p:cNvPr>
          <p:cNvSpPr/>
          <p:nvPr/>
        </p:nvSpPr>
        <p:spPr>
          <a:xfrm>
            <a:off x="152044" y="1674015"/>
            <a:ext cx="10358707" cy="5033879"/>
          </a:xfrm>
          <a:prstGeom prst="rect">
            <a:avLst/>
          </a:prstGeom>
        </p:spPr>
        <p:txBody>
          <a:bodyPr wrap="square">
            <a:spAutoFit/>
          </a:bodyPr>
          <a:lstStyle/>
          <a:p>
            <a:pPr lvl="1">
              <a:lnSpc>
                <a:spcPct val="150000"/>
              </a:lnSpc>
            </a:pPr>
            <a:r>
              <a:rPr lang="en-IN" dirty="0">
                <a:latin typeface="Times New Roman" panose="02020603050405020304" pitchFamily="18" charset="0"/>
                <a:ea typeface="Times New Roman" panose="02020603050405020304" pitchFamily="18" charset="0"/>
                <a:cs typeface="Times New Roman" panose="02020603050405020304" pitchFamily="18" charset="0"/>
              </a:rPr>
              <a:t>Modelling and optimizing a Single Depot Heterogeneous Capacitated Vehicle Routing Problem (</a:t>
            </a:r>
            <a:r>
              <a:rPr lang="en-IN" dirty="0">
                <a:latin typeface="Times New Roman" panose="02020603050405020304" pitchFamily="18" charset="0"/>
                <a:ea typeface="Calibri" panose="020F0502020204030204" pitchFamily="34" charset="0"/>
                <a:cs typeface="Times New Roman" panose="02020603050405020304" pitchFamily="18" charset="0"/>
              </a:rPr>
              <a:t>VRP)</a:t>
            </a:r>
            <a:r>
              <a:rPr lang="en-IN" dirty="0">
                <a:latin typeface="Times New Roman" panose="02020603050405020304" pitchFamily="18" charset="0"/>
                <a:ea typeface="Times New Roman" panose="02020603050405020304" pitchFamily="18" charset="0"/>
                <a:cs typeface="Times New Roman" panose="02020603050405020304" pitchFamily="18" charset="0"/>
              </a:rPr>
              <a:t> with Simultaneous Delivery &amp; Pickup for Emergency/Disaster Management.</a:t>
            </a:r>
          </a:p>
          <a:p>
            <a:pPr marL="914400" lvl="1">
              <a:lnSpc>
                <a:spcPct val="150000"/>
              </a:lnSpc>
            </a:pPr>
            <a:r>
              <a:rPr lang="en-IN" dirty="0">
                <a:latin typeface="Times New Roman" panose="02020603050405020304" pitchFamily="18" charset="0"/>
                <a:ea typeface="Times New Roman" panose="02020603050405020304" pitchFamily="18" charset="0"/>
                <a:cs typeface="Times New Roman" panose="02020603050405020304" pitchFamily="18" charset="0"/>
              </a:rPr>
              <a:t>The features of this formulation includes:</a:t>
            </a:r>
          </a:p>
          <a:p>
            <a:pPr marL="914400" lvl="1">
              <a:lnSpc>
                <a:spcPct val="150000"/>
              </a:lnSpc>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mj-lt"/>
              <a:buAutoNum type="romanUcPeriod"/>
            </a:pPr>
            <a:r>
              <a:rPr lang="en-IN" dirty="0">
                <a:latin typeface="Times New Roman" panose="02020603050405020304" pitchFamily="18" charset="0"/>
                <a:ea typeface="Times New Roman" panose="02020603050405020304" pitchFamily="18" charset="0"/>
                <a:cs typeface="Times New Roman" panose="02020603050405020304" pitchFamily="18" charset="0"/>
              </a:rPr>
              <a:t> Routing a limited Heterogeneous Fleet of Vehicles from a Single Depot (single-trip per vehicle)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mj-lt"/>
              <a:buAutoNum type="romanUcPeriod"/>
            </a:pPr>
            <a:r>
              <a:rPr lang="en-IN" dirty="0">
                <a:latin typeface="Times New Roman" panose="02020603050405020304" pitchFamily="18" charset="0"/>
                <a:ea typeface="Times New Roman" panose="02020603050405020304" pitchFamily="18" charset="0"/>
                <a:cs typeface="Times New Roman" panose="02020603050405020304" pitchFamily="18" charset="0"/>
              </a:rPr>
              <a:t> Ensuring Vehicle Type compatibility with Road Networks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mj-lt"/>
              <a:buAutoNum type="romanUcPeriod"/>
            </a:pPr>
            <a:r>
              <a:rPr lang="en-IN" dirty="0">
                <a:latin typeface="Times New Roman" panose="02020603050405020304" pitchFamily="18" charset="0"/>
                <a:ea typeface="Times New Roman" panose="02020603050405020304" pitchFamily="18" charset="0"/>
                <a:cs typeface="Times New Roman" panose="02020603050405020304" pitchFamily="18" charset="0"/>
              </a:rPr>
              <a:t> Performing delivery and pickup operation simultaneously (single-visit per node)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mj-lt"/>
              <a:buAutoNum type="romanUcPeriod"/>
            </a:pPr>
            <a:r>
              <a:rPr lang="en-IN" dirty="0">
                <a:latin typeface="Times New Roman" panose="02020603050405020304" pitchFamily="18" charset="0"/>
                <a:ea typeface="Times New Roman" panose="02020603050405020304" pitchFamily="18" charset="0"/>
                <a:cs typeface="Times New Roman" panose="02020603050405020304" pitchFamily="18" charset="0"/>
              </a:rPr>
              <a:t> Vehicle capacity-constrained routings</a:t>
            </a:r>
            <a:br>
              <a:rPr lang="en-IN" dirty="0">
                <a:latin typeface="Times New Roman" panose="02020603050405020304" pitchFamily="18" charset="0"/>
                <a:ea typeface="Times New Roman" panose="02020603050405020304" pitchFamily="18" charset="0"/>
                <a:cs typeface="Times New Roman" panose="02020603050405020304" pitchFamily="18" charset="0"/>
              </a:rPr>
            </a:br>
            <a:r>
              <a:rPr lang="en-IN" b="1" dirty="0">
                <a:latin typeface="Times New Roman" panose="02020603050405020304" pitchFamily="18" charset="0"/>
                <a:ea typeface="Times New Roman" panose="02020603050405020304" pitchFamily="18" charset="0"/>
                <a:cs typeface="Times New Roman" panose="02020603050405020304" pitchFamily="18" charset="0"/>
              </a:rPr>
              <a:t>Objective:</a:t>
            </a:r>
            <a:r>
              <a:rPr lang="en-IN" dirty="0">
                <a:latin typeface="Times New Roman" panose="02020603050405020304" pitchFamily="18" charset="0"/>
                <a:ea typeface="Times New Roman" panose="02020603050405020304" pitchFamily="18" charset="0"/>
                <a:cs typeface="Times New Roman" panose="02020603050405020304" pitchFamily="18" charset="0"/>
              </a:rPr>
              <a:t> Minimize the sum of fixed and variable costs of the vehicular routes (which can be easily altered to minimize the total travelling distance) as the Objective function</a:t>
            </a:r>
          </a:p>
          <a:p>
            <a:pPr marL="1257300" lvl="2" indent="-342900">
              <a:lnSpc>
                <a:spcPct val="150000"/>
              </a:lnSpc>
              <a:buFont typeface="+mj-lt"/>
              <a:buAutoNum type="romanUcPeriod"/>
            </a:pPr>
            <a:r>
              <a:rPr lang="en-IN" b="1" dirty="0">
                <a:latin typeface="Times New Roman" panose="02020603050405020304" pitchFamily="18" charset="0"/>
                <a:ea typeface="Times New Roman" panose="02020603050405020304" pitchFamily="18" charset="0"/>
                <a:cs typeface="Times New Roman" panose="02020603050405020304" pitchFamily="18" charset="0"/>
              </a:rPr>
              <a:t>Dataset:</a:t>
            </a:r>
            <a:r>
              <a:rPr lang="en-IN" dirty="0">
                <a:latin typeface="Times New Roman" panose="02020603050405020304" pitchFamily="18" charset="0"/>
                <a:ea typeface="Times New Roman" panose="02020603050405020304" pitchFamily="18" charset="0"/>
                <a:cs typeface="Times New Roman" panose="02020603050405020304" pitchFamily="18" charset="0"/>
              </a:rPr>
              <a:t> Develop a novel dataset for future benchmarking of the differing distances between the same nodes for different vehicle types, representing the effect of the vehicle-road compatibility.</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B01DC64-50A6-0BD8-80C9-433755CC2AC0}"/>
              </a:ext>
            </a:extLst>
          </p:cNvPr>
          <p:cNvSpPr txBox="1"/>
          <p:nvPr/>
        </p:nvSpPr>
        <p:spPr>
          <a:xfrm>
            <a:off x="10011960" y="2628795"/>
            <a:ext cx="1489510" cy="3354765"/>
          </a:xfrm>
          <a:prstGeom prst="rect">
            <a:avLst/>
          </a:prstGeom>
          <a:noFill/>
        </p:spPr>
        <p:txBody>
          <a:bodyPr wrap="none" rtlCol="0">
            <a:spAutoFit/>
          </a:bodyPr>
          <a:lstStyle/>
          <a:p>
            <a:r>
              <a:rPr lang="en-US" sz="21200" dirty="0">
                <a:latin typeface="Times New Roman" panose="02020603050405020304" pitchFamily="18" charset="0"/>
                <a:cs typeface="Times New Roman" panose="02020603050405020304" pitchFamily="18" charset="0"/>
              </a:rPr>
              <a:t>}</a:t>
            </a:r>
            <a:endParaRPr lang="en-IN" sz="2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51694A-C2EA-1DB7-6E4E-4FD7699623BC}"/>
              </a:ext>
            </a:extLst>
          </p:cNvPr>
          <p:cNvSpPr txBox="1"/>
          <p:nvPr/>
        </p:nvSpPr>
        <p:spPr>
          <a:xfrm>
            <a:off x="11008311" y="4190954"/>
            <a:ext cx="1183689"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Problem</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Description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1729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F73CC0-BB68-37BD-0B60-B478292C2B84}"/>
              </a:ext>
            </a:extLst>
          </p:cNvPr>
          <p:cNvSpPr>
            <a:spLocks noChangeArrowheads="1"/>
          </p:cNvSpPr>
          <p:nvPr/>
        </p:nvSpPr>
        <p:spPr bwMode="auto">
          <a:xfrm>
            <a:off x="625173" y="1285976"/>
            <a:ext cx="109416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We include the feature of </a:t>
            </a:r>
            <a:r>
              <a:rPr kumimoji="0" lang="en-US" altLang="en-US" sz="2000" b="1" i="0" u="none" strike="noStrike" cap="none" normalizeH="0" baseline="0" dirty="0">
                <a:ln>
                  <a:noFill/>
                </a:ln>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Vehicle Type compatibility with Road </a:t>
            </a:r>
            <a:r>
              <a:rPr kumimoji="0" lang="en-US" altLang="en-US" sz="2000" i="0" u="none" strike="noStrike" cap="none" normalizeH="0" baseline="0" dirty="0">
                <a:ln>
                  <a:noFill/>
                </a:ln>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by allowing splitting the original network layer to generate multiple network layers compatible with each vehicle type</a:t>
            </a:r>
            <a:endParaRPr kumimoji="0" lang="en-US" altLang="en-US" sz="360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5A1BCA-D074-A86A-F213-4BA6FE19C135}"/>
              </a:ext>
            </a:extLst>
          </p:cNvPr>
          <p:cNvSpPr/>
          <p:nvPr/>
        </p:nvSpPr>
        <p:spPr>
          <a:xfrm>
            <a:off x="111853" y="2427133"/>
            <a:ext cx="3818309" cy="4329262"/>
          </a:xfrm>
          <a:prstGeom prst="rect">
            <a:avLst/>
          </a:prstGeom>
        </p:spPr>
        <p:txBody>
          <a:bodyPr wrap="square">
            <a:spAutoFit/>
          </a:bodyPr>
          <a:lstStyle/>
          <a:p>
            <a:pPr marL="342900" lvl="0" indent="-342900">
              <a:lnSpc>
                <a:spcPct val="107000"/>
              </a:lnSpc>
              <a:spcAft>
                <a:spcPts val="800"/>
              </a:spcAft>
              <a:buFont typeface="Arial" panose="020B0604020202020204" pitchFamily="34" charset="0"/>
              <a:buChar char="•"/>
              <a:tabLst>
                <a:tab pos="457200" algn="l"/>
              </a:tabLst>
            </a:pPr>
            <a:r>
              <a:rPr lang="en-IN" dirty="0">
                <a:latin typeface="Georgia" panose="02040502050405020303" pitchFamily="18" charset="0"/>
                <a:ea typeface="Calibri" panose="020F0502020204030204" pitchFamily="34" charset="0"/>
                <a:cs typeface="Times New Roman" panose="02020603050405020304" pitchFamily="18" charset="0"/>
              </a:rPr>
              <a:t>The present problem lies in </a:t>
            </a:r>
            <a:r>
              <a:rPr lang="en-US" dirty="0">
                <a:latin typeface="Georgia" panose="02040502050405020303" pitchFamily="18" charset="0"/>
                <a:ea typeface="Calibri" panose="020F0502020204030204" pitchFamily="34" charset="0"/>
                <a:cs typeface="Times New Roman" panose="02020603050405020304" pitchFamily="18" charset="0"/>
              </a:rPr>
              <a:t>Compatibility of Roads and Vehicles:</a:t>
            </a:r>
            <a:br>
              <a:rPr lang="en-US" dirty="0">
                <a:latin typeface="Georgia" panose="02040502050405020303" pitchFamily="18" charset="0"/>
                <a:ea typeface="Calibri" panose="020F0502020204030204" pitchFamily="34" charset="0"/>
                <a:cs typeface="Times New Roman" panose="02020603050405020304" pitchFamily="18" charset="0"/>
              </a:rPr>
            </a:br>
            <a:r>
              <a:rPr lang="en-US" dirty="0">
                <a:latin typeface="Georgia" panose="02040502050405020303" pitchFamily="18" charset="0"/>
                <a:ea typeface="Calibri" panose="020F0502020204030204" pitchFamily="34" charset="0"/>
                <a:cs typeface="Times New Roman" panose="02020603050405020304" pitchFamily="18" charset="0"/>
              </a:rPr>
              <a:t>Large vehicles with big width will not be able to ply on village roads where only small vehicles will have access.</a:t>
            </a:r>
            <a:br>
              <a:rPr lang="en-US" dirty="0">
                <a:latin typeface="Georgia" panose="02040502050405020303" pitchFamily="18" charset="0"/>
                <a:ea typeface="Calibri" panose="020F0502020204030204" pitchFamily="34" charset="0"/>
                <a:cs typeface="Times New Roman" panose="02020603050405020304" pitchFamily="18" charset="0"/>
              </a:rPr>
            </a:b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dirty="0">
                <a:latin typeface="Georgia" panose="02040502050405020303" pitchFamily="18" charset="0"/>
                <a:ea typeface="Calibri" panose="020F0502020204030204" pitchFamily="34" charset="0"/>
                <a:cs typeface="Times New Roman" panose="02020603050405020304" pitchFamily="18" charset="0"/>
              </a:rPr>
              <a:t>Each Layer Network may be generated by comparing road width or/and other available attributes</a:t>
            </a:r>
            <a:br>
              <a:rPr lang="en-US" dirty="0">
                <a:latin typeface="Georgia" panose="02040502050405020303" pitchFamily="18" charset="0"/>
                <a:ea typeface="Calibri" panose="020F0502020204030204" pitchFamily="34" charset="0"/>
                <a:cs typeface="Times New Roman" panose="02020603050405020304" pitchFamily="18" charset="0"/>
              </a:rPr>
            </a:br>
            <a:r>
              <a:rPr lang="en-US" dirty="0">
                <a:latin typeface="Georgia" panose="02040502050405020303" pitchFamily="18" charset="0"/>
                <a:ea typeface="Calibri" panose="020F0502020204030204" pitchFamily="34" charset="0"/>
                <a:cs typeface="Times New Roman" panose="02020603050405020304" pitchFamily="18" charset="0"/>
              </a:rPr>
              <a:t>(like type of highway from </a:t>
            </a:r>
            <a:r>
              <a:rPr lang="en-US" dirty="0" err="1">
                <a:latin typeface="Georgia" panose="02040502050405020303" pitchFamily="18" charset="0"/>
                <a:ea typeface="Calibri" panose="020F0502020204030204" pitchFamily="34" charset="0"/>
                <a:cs typeface="Times New Roman" panose="02020603050405020304" pitchFamily="18" charset="0"/>
              </a:rPr>
              <a:t>OpenStreetMaps</a:t>
            </a:r>
            <a:r>
              <a:rPr lang="en-US" dirty="0">
                <a:latin typeface="Georgia" panose="02040502050405020303" pitchFamily="18"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1097A0E-DB16-FA0F-5769-A2108E23116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745" y="2225578"/>
            <a:ext cx="6372226" cy="4530817"/>
          </a:xfrm>
          <a:prstGeom prst="rect">
            <a:avLst/>
          </a:prstGeom>
          <a:noFill/>
          <a:ln>
            <a:noFill/>
          </a:ln>
        </p:spPr>
      </p:pic>
      <p:pic>
        <p:nvPicPr>
          <p:cNvPr id="5" name="Picture 4">
            <a:extLst>
              <a:ext uri="{FF2B5EF4-FFF2-40B4-BE49-F238E27FC236}">
                <a16:creationId xmlns:a16="http://schemas.microsoft.com/office/drawing/2014/main" id="{60B77CDD-C448-38C6-5F32-7D6E80CA109D}"/>
              </a:ext>
            </a:extLst>
          </p:cNvPr>
          <p:cNvPicPr>
            <a:picLocks noChangeAspect="1"/>
          </p:cNvPicPr>
          <p:nvPr/>
        </p:nvPicPr>
        <p:blipFill rotWithShape="1">
          <a:blip r:embed="rId3"/>
          <a:srcRect l="32142" t="38219" r="34128" b="7055"/>
          <a:stretch/>
        </p:blipFill>
        <p:spPr>
          <a:xfrm>
            <a:off x="6096000" y="1993862"/>
            <a:ext cx="5329856" cy="4864138"/>
          </a:xfrm>
          <a:prstGeom prst="rect">
            <a:avLst/>
          </a:prstGeom>
        </p:spPr>
      </p:pic>
    </p:spTree>
    <p:extLst>
      <p:ext uri="{BB962C8B-B14F-4D97-AF65-F5344CB8AC3E}">
        <p14:creationId xmlns:p14="http://schemas.microsoft.com/office/powerpoint/2010/main" val="389512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7217" y="3244334"/>
            <a:ext cx="237566" cy="369332"/>
          </a:xfrm>
          <a:prstGeom prst="rect">
            <a:avLst/>
          </a:prstGeom>
        </p:spPr>
        <p:txBody>
          <a:bodyPr wrap="none">
            <a:spAutoFit/>
          </a:bodyPr>
          <a:lstStyle/>
          <a:p>
            <a:r>
              <a:rPr lang="en-IN" dirty="0"/>
              <a:t> </a:t>
            </a:r>
          </a:p>
        </p:txBody>
      </p:sp>
      <p:sp>
        <p:nvSpPr>
          <p:cNvPr id="5" name="Rectangle 4"/>
          <p:cNvSpPr/>
          <p:nvPr/>
        </p:nvSpPr>
        <p:spPr>
          <a:xfrm>
            <a:off x="5977217" y="3244334"/>
            <a:ext cx="237566" cy="369332"/>
          </a:xfrm>
          <a:prstGeom prst="rect">
            <a:avLst/>
          </a:prstGeom>
        </p:spPr>
        <p:txBody>
          <a:bodyPr wrap="none">
            <a:spAutoFit/>
          </a:bodyPr>
          <a:lstStyle/>
          <a:p>
            <a:r>
              <a:rPr lang="en-IN" dirty="0"/>
              <a:t> </a:t>
            </a:r>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5969" t="11718" r="9441" b="5831"/>
          <a:stretch/>
        </p:blipFill>
        <p:spPr bwMode="auto">
          <a:xfrm>
            <a:off x="7256449" y="1921769"/>
            <a:ext cx="4780589" cy="4660481"/>
          </a:xfrm>
          <a:prstGeom prst="rect">
            <a:avLst/>
          </a:prstGeom>
          <a:noFill/>
          <a:ln>
            <a:noFill/>
          </a:ln>
          <a:extLst>
            <a:ext uri="{53640926-AAD7-44D8-BBD7-CCE9431645EC}">
              <a14:shadowObscured xmlns:a14="http://schemas.microsoft.com/office/drawing/2010/main"/>
            </a:ext>
          </a:extLst>
        </p:spPr>
      </p:pic>
      <p:sp>
        <p:nvSpPr>
          <p:cNvPr id="7" name="Rectangle 6"/>
          <p:cNvSpPr>
            <a:spLocks noChangeArrowheads="1"/>
          </p:cNvSpPr>
          <p:nvPr/>
        </p:nvSpPr>
        <p:spPr bwMode="auto">
          <a:xfrm>
            <a:off x="-63869" y="1478537"/>
            <a:ext cx="106470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Detailed Problem Description</a:t>
            </a:r>
            <a:endPar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93416" y="2615185"/>
            <a:ext cx="6870210" cy="353943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We develop a Mixed Integer Linear Programming formulation considering a vehicle routing problem with:</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single depot</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containing a heterogeneous fleet of vehicles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Multiple nodes with pickup and delivery demands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static distance network (varying with vehicle type)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Single-trip per vehicle performing simultaneous delivery and pickup</a:t>
            </a:r>
          </a:p>
          <a:p>
            <a:pPr marL="342900" indent="-342900">
              <a:buFont typeface="Arial" panose="020B0604020202020204" pitchFamily="34" charset="0"/>
              <a:buChar char="•"/>
            </a:pP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b="1" dirty="0">
                <a:latin typeface="Times New Roman" panose="02020603050405020304" pitchFamily="18" charset="0"/>
                <a:ea typeface="Times New Roman" panose="02020603050405020304" pitchFamily="18" charset="0"/>
                <a:cs typeface="Times New Roman" panose="02020603050405020304" pitchFamily="18" charset="0"/>
              </a:rPr>
              <a:t>Assumption</a:t>
            </a:r>
            <a:r>
              <a:rPr lang="en-IN" dirty="0">
                <a:latin typeface="Times New Roman" panose="02020603050405020304" pitchFamily="18" charset="0"/>
                <a:ea typeface="Times New Roman" panose="02020603050405020304" pitchFamily="18" charset="0"/>
                <a:cs typeface="Times New Roman" panose="02020603050405020304" pitchFamily="18" charset="0"/>
              </a:rPr>
              <a:t>: largest vehicle capacity must be greater than the largest individual demand</a:t>
            </a: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853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036363" y="1403412"/>
            <a:ext cx="7892995" cy="5358062"/>
            <a:chOff x="0" y="0"/>
            <a:chExt cx="5644211" cy="4007015"/>
          </a:xfrm>
        </p:grpSpPr>
        <p:cxnSp>
          <p:nvCxnSpPr>
            <p:cNvPr id="3" name="Straight Arrow Connector 2"/>
            <p:cNvCxnSpPr/>
            <p:nvPr/>
          </p:nvCxnSpPr>
          <p:spPr>
            <a:xfrm flipH="1">
              <a:off x="2671639" y="469127"/>
              <a:ext cx="0" cy="413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0" y="0"/>
              <a:ext cx="5644211" cy="4007015"/>
              <a:chOff x="0" y="0"/>
              <a:chExt cx="5644211" cy="4007015"/>
            </a:xfrm>
          </p:grpSpPr>
          <p:sp>
            <p:nvSpPr>
              <p:cNvPr id="5" name="Text Box 14"/>
              <p:cNvSpPr txBox="1"/>
              <p:nvPr/>
            </p:nvSpPr>
            <p:spPr>
              <a:xfrm>
                <a:off x="1717482" y="946205"/>
                <a:ext cx="1884459" cy="477079"/>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Vehicle Routing Problem (VRP)</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15"/>
              <p:cNvSpPr txBox="1"/>
              <p:nvPr/>
            </p:nvSpPr>
            <p:spPr>
              <a:xfrm>
                <a:off x="1606164" y="0"/>
                <a:ext cx="2178657" cy="469127"/>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Travelling Salesman Problem (TSP)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16"/>
              <p:cNvSpPr txBox="1"/>
              <p:nvPr/>
            </p:nvSpPr>
            <p:spPr>
              <a:xfrm>
                <a:off x="0" y="1908313"/>
                <a:ext cx="1661823" cy="715313"/>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Heterogeneous Fleet Vehicle Routing Problem (HF VRP, H VRP)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17"/>
              <p:cNvSpPr txBox="1"/>
              <p:nvPr/>
            </p:nvSpPr>
            <p:spPr>
              <a:xfrm>
                <a:off x="3474720" y="1908313"/>
                <a:ext cx="2169491" cy="723569"/>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Vehicle Routing Problem with Simultaneous Delivery and Pickup (VRP SDP , VRP SPD, VRP SDC)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18"/>
              <p:cNvSpPr txBox="1"/>
              <p:nvPr/>
            </p:nvSpPr>
            <p:spPr>
              <a:xfrm>
                <a:off x="1550505" y="3124862"/>
                <a:ext cx="2178050" cy="882153"/>
              </a:xfrm>
              <a:prstGeom prst="rect">
                <a:avLst/>
              </a:prstGeom>
              <a:solidFill>
                <a:schemeClr val="lt1"/>
              </a:solidFill>
              <a:ln w="190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Heterogeneous Fleet Vehicle Routing Problem with Simultaneous Delivery and Pickup (HF VRP SDP)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0" name="Straight Arrow Connector 9"/>
              <p:cNvCxnSpPr/>
              <p:nvPr/>
            </p:nvCxnSpPr>
            <p:spPr>
              <a:xfrm flipH="1">
                <a:off x="2647785" y="1431235"/>
                <a:ext cx="15902" cy="1645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11033" y="1431235"/>
                <a:ext cx="906007" cy="42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09892" y="1423283"/>
                <a:ext cx="890878" cy="437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5618" y="2623930"/>
                <a:ext cx="747754" cy="9303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784821" y="2647784"/>
                <a:ext cx="851369" cy="90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5" name="Rectangle 14"/>
          <p:cNvSpPr/>
          <p:nvPr/>
        </p:nvSpPr>
        <p:spPr>
          <a:xfrm>
            <a:off x="230967" y="1499793"/>
            <a:ext cx="5058116" cy="646331"/>
          </a:xfrm>
          <a:prstGeom prst="rect">
            <a:avLst/>
          </a:prstGeom>
        </p:spPr>
        <p:txBody>
          <a:bodyPr wrap="none">
            <a:spAutoFit/>
          </a:bodyPr>
          <a:lstStyle/>
          <a:p>
            <a:pPr lvl="0" algn="just">
              <a:lnSpc>
                <a:spcPct val="150000"/>
              </a:lnSpc>
              <a:spcAft>
                <a:spcPts val="10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Existing HF VRP SDP Formulations</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p:cNvSpPr txBox="1"/>
          <p:nvPr/>
        </p:nvSpPr>
        <p:spPr>
          <a:xfrm>
            <a:off x="273280" y="3403299"/>
            <a:ext cx="2944632" cy="3139321"/>
          </a:xfrm>
          <a:prstGeom prst="rect">
            <a:avLst/>
          </a:prstGeom>
          <a:noFill/>
          <a:ln>
            <a:solidFill>
              <a:schemeClr val="tx1"/>
            </a:solidFill>
            <a:prstDash val="dashDot"/>
          </a:ln>
        </p:spPr>
        <p:txBody>
          <a:bodyPr wrap="square" rtlCol="0">
            <a:spAutoFit/>
          </a:bodyPr>
          <a:lstStyle/>
          <a:p>
            <a:r>
              <a:rPr lang="en-IN" dirty="0">
                <a:latin typeface="Times New Roman" panose="02020603050405020304" pitchFamily="18" charset="0"/>
                <a:cs typeface="Times New Roman" panose="02020603050405020304" pitchFamily="18" charset="0"/>
              </a:rPr>
              <a:t>We refer to two papers for our problem of HFVRPSDP:</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Avci,</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Topaloglu 2016 [13]</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Keçeci et.al. 2021 [14]</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for comparing their exact formulations to develop an improved compact version for swifter solutions</a:t>
            </a:r>
          </a:p>
        </p:txBody>
      </p:sp>
    </p:spTree>
    <p:extLst>
      <p:ext uri="{BB962C8B-B14F-4D97-AF65-F5344CB8AC3E}">
        <p14:creationId xmlns:p14="http://schemas.microsoft.com/office/powerpoint/2010/main" val="573934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4542</Words>
  <Application>Microsoft Office PowerPoint</Application>
  <PresentationFormat>Widescreen</PresentationFormat>
  <Paragraphs>1009</Paragraphs>
  <Slides>32</Slides>
  <Notes>0</Notes>
  <HiddenSlides>0</HiddenSlides>
  <MMClips>3</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45" baseType="lpstr">
      <vt:lpstr>SimSun</vt:lpstr>
      <vt:lpstr>Arial</vt:lpstr>
      <vt:lpstr>Calibri</vt:lpstr>
      <vt:lpstr>Calibri Light</vt:lpstr>
      <vt:lpstr>Cambria Math</vt:lpstr>
      <vt:lpstr>Georgia</vt:lpstr>
      <vt:lpstr>Lucida Calligraphy</vt:lpstr>
      <vt:lpstr>Symbol</vt:lpstr>
      <vt:lpstr>Times New Roman</vt:lpstr>
      <vt:lpstr>Wingdings</vt:lpstr>
      <vt:lpstr>Office Theme</vt:lpstr>
      <vt:lpstr>1_Office Theme</vt:lpstr>
      <vt:lpstr>Bitmap Image</vt:lpstr>
      <vt:lpstr>PowerPoint Presentation</vt:lpstr>
      <vt:lpstr>PowerPoint Presentation</vt:lpstr>
      <vt:lpstr>Topics :</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Edge Graph Generation procedures will end when there are no Mother Edge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Romel Griego</dc:creator>
  <cp:lastModifiedBy>Santanu Banerjee</cp:lastModifiedBy>
  <cp:revision>26</cp:revision>
  <dcterms:created xsi:type="dcterms:W3CDTF">2021-11-02T12:10:40Z</dcterms:created>
  <dcterms:modified xsi:type="dcterms:W3CDTF">2024-02-02T12:58:56Z</dcterms:modified>
</cp:coreProperties>
</file>